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58" r:id="rId2"/>
    <p:sldId id="259" r:id="rId3"/>
    <p:sldId id="283" r:id="rId4"/>
    <p:sldId id="276" r:id="rId5"/>
    <p:sldId id="270" r:id="rId6"/>
    <p:sldId id="307" r:id="rId7"/>
    <p:sldId id="288" r:id="rId8"/>
    <p:sldId id="314" r:id="rId9"/>
    <p:sldId id="308" r:id="rId10"/>
    <p:sldId id="289" r:id="rId11"/>
    <p:sldId id="266" r:id="rId12"/>
    <p:sldId id="309" r:id="rId13"/>
    <p:sldId id="279" r:id="rId14"/>
    <p:sldId id="290" r:id="rId15"/>
    <p:sldId id="292" r:id="rId16"/>
    <p:sldId id="293" r:id="rId17"/>
    <p:sldId id="294" r:id="rId18"/>
    <p:sldId id="295" r:id="rId19"/>
    <p:sldId id="296" r:id="rId20"/>
    <p:sldId id="310" r:id="rId21"/>
    <p:sldId id="299" r:id="rId22"/>
    <p:sldId id="301" r:id="rId23"/>
    <p:sldId id="302" r:id="rId24"/>
    <p:sldId id="303" r:id="rId25"/>
    <p:sldId id="304" r:id="rId26"/>
    <p:sldId id="300" r:id="rId27"/>
    <p:sldId id="305" r:id="rId28"/>
    <p:sldId id="306" r:id="rId29"/>
    <p:sldId id="311" r:id="rId30"/>
    <p:sldId id="312" r:id="rId31"/>
    <p:sldId id="281" r:id="rId32"/>
    <p:sldId id="313" r:id="rId33"/>
    <p:sldId id="287" r:id="rId34"/>
  </p:sldIdLst>
  <p:sldSz cx="12192000" cy="6858000"/>
  <p:notesSz cx="6858000" cy="9144000"/>
  <p:embeddedFontLst>
    <p:embeddedFont>
      <p:font typeface="仓耳青禾体-谷力 W04" panose="02010600030101010101" charset="-122"/>
      <p:regular r:id="rId36"/>
    </p:embeddedFont>
    <p:embeddedFont>
      <p:font typeface="思源黑体 CN Medium" panose="02010600030101010101" charset="-122"/>
      <p:regular r:id="rId37"/>
    </p:embeddedFont>
    <p:embeddedFont>
      <p:font typeface="等线" panose="02010600030101010101" pitchFamily="2" charset="-122"/>
      <p:regular r:id="rId38"/>
      <p:bold r:id="rId39"/>
    </p:embeddedFont>
    <p:embeddedFont>
      <p:font typeface="思源黑体 CN Heavy" panose="020B0A00000000000000" pitchFamily="34" charset="-122"/>
      <p:bold r:id="rId40"/>
    </p:embeddedFont>
  </p:embeddedFontLst>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8E5"/>
    <a:srgbClr val="FFF9CD"/>
    <a:srgbClr val="CDBF97"/>
    <a:srgbClr val="A57E30"/>
    <a:srgbClr val="8D7545"/>
    <a:srgbClr val="E4CBCB"/>
    <a:srgbClr val="A88755"/>
    <a:srgbClr val="1F2020"/>
    <a:srgbClr val="263B45"/>
    <a:srgbClr val="193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2" autoAdjust="0"/>
    <p:restoredTop sz="95244" autoAdjust="0"/>
  </p:normalViewPr>
  <p:slideViewPr>
    <p:cSldViewPr snapToGrid="0">
      <p:cViewPr varScale="1">
        <p:scale>
          <a:sx n="114" d="100"/>
          <a:sy n="114" d="100"/>
        </p:scale>
        <p:origin x="504" y="10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2024/5/5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1.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43.png"/><Relationship Id="rId5" Type="http://schemas.openxmlformats.org/officeDocument/2006/relationships/image" Target="../media/image22.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46.png"/><Relationship Id="rId5" Type="http://schemas.openxmlformats.org/officeDocument/2006/relationships/image" Target="../media/image11.png"/><Relationship Id="rId4" Type="http://schemas.openxmlformats.org/officeDocument/2006/relationships/image" Target="../media/image22.png"/><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r="15617"/>
          <a:stretch>
            <a:fillRect/>
          </a:stretch>
        </p:blipFill>
        <p:spPr>
          <a:xfrm rot="5400000">
            <a:off x="2667000" y="-2667000"/>
            <a:ext cx="6858000" cy="12192000"/>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37082" r="9938"/>
          <a:stretch>
            <a:fillRect/>
          </a:stretch>
        </p:blipFill>
        <p:spPr>
          <a:xfrm rot="5400000">
            <a:off x="3943142" y="-1390858"/>
            <a:ext cx="4305720" cy="12192002"/>
          </a:xfrm>
          <a:prstGeom prst="rect">
            <a:avLst/>
          </a:prstGeom>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4996" t="12573" r="995" b="66000"/>
          <a:stretch>
            <a:fillRect/>
          </a:stretch>
        </p:blipFill>
        <p:spPr>
          <a:xfrm flipH="1">
            <a:off x="7577278" y="-1"/>
            <a:ext cx="4614722" cy="1577851"/>
          </a:xfrm>
          <a:prstGeom prst="rect">
            <a:avLst/>
          </a:prstGeom>
        </p:spPr>
      </p:pic>
      <p:sp>
        <p:nvSpPr>
          <p:cNvPr id="10" name="文本框 9"/>
          <p:cNvSpPr txBox="1"/>
          <p:nvPr/>
        </p:nvSpPr>
        <p:spPr>
          <a:xfrm>
            <a:off x="1128712" y="4130133"/>
            <a:ext cx="10872788" cy="2031325"/>
          </a:xfrm>
          <a:prstGeom prst="rect">
            <a:avLst/>
          </a:prstGeom>
          <a:noFill/>
          <a:ln>
            <a:noFill/>
          </a:ln>
        </p:spPr>
        <p:txBody>
          <a:bodyPr wrap="square" rtlCol="0">
            <a:spAutoFit/>
          </a:bodyPr>
          <a:lstStyle/>
          <a:p>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Explore the time series analysis of three Hong Kong transportation stocks:</a:t>
            </a:r>
          </a:p>
          <a:p>
            <a:endPar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a:p>
            <a:r>
              <a:rPr lang="zh-CN" altLang="en-US"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冠忠 </a:t>
            </a:r>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r>
              <a:rPr lang="en-US" altLang="zh-CN"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0306.HK</a:t>
            </a:r>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p>
          <a:p>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MTR (</a:t>
            </a:r>
            <a:r>
              <a:rPr lang="en-US" altLang="zh-CN"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0066.HK</a:t>
            </a:r>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p>
          <a:p>
            <a:r>
              <a:rPr lang="zh-CN" altLang="en-US"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载通 </a:t>
            </a:r>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r>
              <a:rPr lang="en-US" altLang="zh-CN"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0062.HK</a:t>
            </a:r>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p>
          <a:p>
            <a:endPar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a:p>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Dive into data, modeling, and forecasting for insights into their performance.</a:t>
            </a:r>
            <a:endParaRPr lang="zh-CN" altLang="en-US"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cxnSp>
        <p:nvCxnSpPr>
          <p:cNvPr id="14" name="直接连接符 13"/>
          <p:cNvCxnSpPr/>
          <p:nvPr/>
        </p:nvCxnSpPr>
        <p:spPr>
          <a:xfrm>
            <a:off x="6106930" y="6377315"/>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pic>
        <p:nvPicPr>
          <p:cNvPr id="16" name="5d18099cb3d9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15088" y="2142435"/>
            <a:ext cx="487363" cy="487363"/>
          </a:xfrm>
          <a:prstGeom prst="rect">
            <a:avLst/>
          </a:prstGeom>
        </p:spPr>
      </p:pic>
      <p:sp>
        <p:nvSpPr>
          <p:cNvPr id="6" name="文本框 5"/>
          <p:cNvSpPr txBox="1"/>
          <p:nvPr/>
        </p:nvSpPr>
        <p:spPr>
          <a:xfrm>
            <a:off x="1327007" y="780595"/>
            <a:ext cx="9645092" cy="2862322"/>
          </a:xfrm>
          <a:prstGeom prst="rect">
            <a:avLst/>
          </a:prstGeom>
          <a:noFill/>
          <a:ln>
            <a:noFill/>
          </a:ln>
        </p:spPr>
        <p:txBody>
          <a:bodyPr wrap="square" rtlCol="0">
            <a:spAutoFit/>
          </a:bodyPr>
          <a:lstStyle/>
          <a:p>
            <a:r>
              <a:rPr lang="en-US" altLang="zh-CN" sz="6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Time Series Analysis of Hong Kong Transportation Stocks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16"/>
                </p:tgtEl>
              </p:cMediaNode>
            </p:audio>
          </p:childTnLst>
        </p:cTn>
      </p:par>
    </p:tnLst>
    <p:bldLst>
      <p:bldP spid="10"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ïṧ1iḋè"/>
          <p:cNvSpPr/>
          <p:nvPr/>
        </p:nvSpPr>
        <p:spPr>
          <a:xfrm rot="2830953">
            <a:off x="1790542" y="1970423"/>
            <a:ext cx="2616215" cy="2616213"/>
          </a:xfrm>
          <a:prstGeom prst="roundRect">
            <a:avLst>
              <a:gd name="adj" fmla="val 50000"/>
            </a:avLst>
          </a:prstGeom>
          <a:solidFill>
            <a:schemeClr val="tx1"/>
          </a:solidFill>
          <a:ln w="7620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6" name="îs1îḑe"/>
          <p:cNvSpPr/>
          <p:nvPr/>
        </p:nvSpPr>
        <p:spPr>
          <a:xfrm>
            <a:off x="2006449" y="2186330"/>
            <a:ext cx="2184401" cy="2184399"/>
          </a:xfrm>
          <a:prstGeom prst="roundRect">
            <a:avLst>
              <a:gd name="adj" fmla="val 50000"/>
            </a:avLst>
          </a:prstGeom>
          <a:noFill/>
          <a:ln w="38100" cap="rnd">
            <a:gradFill>
              <a:gsLst>
                <a:gs pos="54000">
                  <a:schemeClr val="bg1">
                    <a:alpha val="0"/>
                  </a:schemeClr>
                </a:gs>
                <a:gs pos="27000">
                  <a:schemeClr val="bg1"/>
                </a:gs>
                <a:gs pos="84000">
                  <a:schemeClr val="bg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ṩļiḍé"/>
          <p:cNvSpPr txBox="1"/>
          <p:nvPr/>
        </p:nvSpPr>
        <p:spPr>
          <a:xfrm>
            <a:off x="2139117" y="2859746"/>
            <a:ext cx="1985913" cy="830997"/>
          </a:xfrm>
          <a:prstGeom prst="rect">
            <a:avLst/>
          </a:prstGeom>
          <a:noFill/>
        </p:spPr>
        <p:txBody>
          <a:bodyPr wrap="square" rtlCol="0">
            <a:spAutoFit/>
          </a:bodyPr>
          <a:lstStyle/>
          <a:p>
            <a:pPr algn="ct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Univariate Analysis</a:t>
            </a:r>
          </a:p>
        </p:txBody>
      </p:sp>
      <p:sp>
        <p:nvSpPr>
          <p:cNvPr id="11" name="ïṥḻiḋè"/>
          <p:cNvSpPr/>
          <p:nvPr/>
        </p:nvSpPr>
        <p:spPr>
          <a:xfrm rot="2830953">
            <a:off x="4787893" y="1970423"/>
            <a:ext cx="2616215" cy="2616213"/>
          </a:xfrm>
          <a:prstGeom prst="roundRect">
            <a:avLst>
              <a:gd name="adj" fmla="val 50000"/>
            </a:avLst>
          </a:prstGeom>
          <a:noFill/>
          <a:ln w="38100" cap="rnd">
            <a:gradFill>
              <a:gsLst>
                <a:gs pos="0">
                  <a:schemeClr val="tx1"/>
                </a:gs>
                <a:gs pos="51000">
                  <a:schemeClr val="tx1">
                    <a:alpha val="0"/>
                  </a:schemeClr>
                </a:gs>
                <a:gs pos="100000">
                  <a:schemeClr val="tx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2" name="îSľïḋê"/>
          <p:cNvSpPr/>
          <p:nvPr/>
        </p:nvSpPr>
        <p:spPr>
          <a:xfrm>
            <a:off x="5003800" y="2186330"/>
            <a:ext cx="2184401" cy="2184399"/>
          </a:xfrm>
          <a:prstGeom prst="roundRect">
            <a:avLst>
              <a:gd name="adj" fmla="val 50000"/>
            </a:avLst>
          </a:prstGeom>
          <a:noFill/>
          <a:ln w="38100" cap="rnd">
            <a:gradFill>
              <a:gsLst>
                <a:gs pos="0">
                  <a:schemeClr val="tx1"/>
                </a:gs>
                <a:gs pos="51000">
                  <a:schemeClr val="tx1">
                    <a:alpha val="0"/>
                  </a:schemeClr>
                </a:gs>
                <a:gs pos="100000">
                  <a:schemeClr val="tx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4" name="iṩľíḍê"/>
          <p:cNvSpPr txBox="1"/>
          <p:nvPr/>
        </p:nvSpPr>
        <p:spPr>
          <a:xfrm>
            <a:off x="5057796" y="2859746"/>
            <a:ext cx="2099759" cy="954107"/>
          </a:xfrm>
          <a:prstGeom prst="rect">
            <a:avLst/>
          </a:prstGeom>
          <a:noFill/>
        </p:spPr>
        <p:txBody>
          <a:bodyPr wrap="square" rtlCol="0">
            <a:spAutoFit/>
          </a:bodyPr>
          <a:lstStyle/>
          <a:p>
            <a:pPr algn="ctr"/>
            <a:r>
              <a:rPr lang="en-US" altLang="zh-CN" sz="2800" b="1" dirty="0">
                <a:solidFill>
                  <a:schemeClr val="tx1">
                    <a:lumMod val="85000"/>
                    <a:lumOff val="15000"/>
                  </a:schemeClr>
                </a:solidFill>
              </a:rPr>
              <a:t>Multivariate Analysis</a:t>
            </a:r>
          </a:p>
        </p:txBody>
      </p:sp>
      <p:sp>
        <p:nvSpPr>
          <p:cNvPr id="7" name="îšḷiďè"/>
          <p:cNvSpPr/>
          <p:nvPr/>
        </p:nvSpPr>
        <p:spPr>
          <a:xfrm rot="2830953">
            <a:off x="7785243" y="1970423"/>
            <a:ext cx="2616215" cy="2616213"/>
          </a:xfrm>
          <a:prstGeom prst="roundRect">
            <a:avLst>
              <a:gd name="adj" fmla="val 50000"/>
            </a:avLst>
          </a:prstGeom>
          <a:solidFill>
            <a:schemeClr val="tx1"/>
          </a:solidFill>
          <a:ln w="7620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8" name="ïṣlíḋé"/>
          <p:cNvSpPr/>
          <p:nvPr/>
        </p:nvSpPr>
        <p:spPr>
          <a:xfrm>
            <a:off x="8001150" y="2186330"/>
            <a:ext cx="2184401" cy="2184399"/>
          </a:xfrm>
          <a:prstGeom prst="roundRect">
            <a:avLst>
              <a:gd name="adj" fmla="val 50000"/>
            </a:avLst>
          </a:prstGeom>
          <a:noFill/>
          <a:ln w="38100" cap="rnd">
            <a:gradFill>
              <a:gsLst>
                <a:gs pos="54000">
                  <a:schemeClr val="bg1">
                    <a:alpha val="0"/>
                  </a:schemeClr>
                </a:gs>
                <a:gs pos="27000">
                  <a:schemeClr val="bg1"/>
                </a:gs>
                <a:gs pos="84000">
                  <a:schemeClr val="bg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0" name="îS1îḍê"/>
          <p:cNvSpPr txBox="1"/>
          <p:nvPr/>
        </p:nvSpPr>
        <p:spPr>
          <a:xfrm>
            <a:off x="7801881" y="2863029"/>
            <a:ext cx="2614407" cy="830997"/>
          </a:xfrm>
          <a:prstGeom prst="rect">
            <a:avLst/>
          </a:prstGeom>
          <a:noFill/>
        </p:spPr>
        <p:txBody>
          <a:bodyPr wrap="square" rtlCol="0">
            <a:spAutoFit/>
          </a:bodyPr>
          <a:lstStyle/>
          <a:p>
            <a:pPr algn="ct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Model Evaluation</a:t>
            </a:r>
          </a:p>
        </p:txBody>
      </p:sp>
      <p:grpSp>
        <p:nvGrpSpPr>
          <p:cNvPr id="13" name="组合 12"/>
          <p:cNvGrpSpPr/>
          <p:nvPr/>
        </p:nvGrpSpPr>
        <p:grpSpPr>
          <a:xfrm>
            <a:off x="469219" y="311742"/>
            <a:ext cx="6503081" cy="652483"/>
            <a:chOff x="469218" y="311742"/>
            <a:chExt cx="7327255" cy="652483"/>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1875" r="15617" b="21875"/>
            <a:stretch>
              <a:fillRect/>
            </a:stretch>
          </p:blipFill>
          <p:spPr>
            <a:xfrm rot="5400000">
              <a:off x="3765938" y="-2984978"/>
              <a:ext cx="652483" cy="724592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9" name="文本框 18"/>
            <p:cNvSpPr txBox="1"/>
            <p:nvPr/>
          </p:nvSpPr>
          <p:spPr>
            <a:xfrm>
              <a:off x="676343" y="407149"/>
              <a:ext cx="7120130"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Time Series Modeling and Forecasting</a:t>
              </a:r>
            </a:p>
          </p:txBody>
        </p:sp>
      </p:grpSp>
      <p:sp>
        <p:nvSpPr>
          <p:cNvPr id="21" name="文本框 20"/>
          <p:cNvSpPr txBox="1"/>
          <p:nvPr/>
        </p:nvSpPr>
        <p:spPr>
          <a:xfrm>
            <a:off x="1594101" y="4902163"/>
            <a:ext cx="2767982" cy="1027269"/>
          </a:xfrm>
          <a:prstGeom prst="rect">
            <a:avLst/>
          </a:prstGeom>
          <a:noFill/>
        </p:spPr>
        <p:txBody>
          <a:bodyPr wrap="square" rtlCol="0">
            <a:spAutoFit/>
          </a:bodyPr>
          <a:lstStyle/>
          <a:p>
            <a:pPr algn="ct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Analyze stock price and volume data using univariate time series models.</a:t>
            </a:r>
            <a:endPar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sp>
        <p:nvSpPr>
          <p:cNvPr id="22" name="文本框 21"/>
          <p:cNvSpPr txBox="1"/>
          <p:nvPr/>
        </p:nvSpPr>
        <p:spPr>
          <a:xfrm>
            <a:off x="4743529" y="4844238"/>
            <a:ext cx="2767981" cy="1350434"/>
          </a:xfrm>
          <a:prstGeom prst="rect">
            <a:avLst/>
          </a:prstGeom>
          <a:noFill/>
        </p:spPr>
        <p:txBody>
          <a:bodyPr wrap="square" rtlCol="0">
            <a:spAutoFit/>
          </a:bodyPr>
          <a:lstStyle/>
          <a:p>
            <a:pPr algn="ct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Enhance predictive power by incorporating macroeconomic and industry-specific factors into the models.</a:t>
            </a:r>
            <a:endPar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sp>
        <p:nvSpPr>
          <p:cNvPr id="23" name="文本框 22"/>
          <p:cNvSpPr txBox="1"/>
          <p:nvPr/>
        </p:nvSpPr>
        <p:spPr>
          <a:xfrm>
            <a:off x="7621310" y="4871327"/>
            <a:ext cx="2975548" cy="1027269"/>
          </a:xfrm>
          <a:prstGeom prst="rect">
            <a:avLst/>
          </a:prstGeom>
          <a:noFill/>
        </p:spPr>
        <p:txBody>
          <a:bodyPr wrap="square" rtlCol="0">
            <a:spAutoFit/>
          </a:bodyPr>
          <a:lstStyle/>
          <a:p>
            <a:pPr algn="ct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Assess forecast accuracy and reliability using suitable performance metrics.</a:t>
            </a:r>
            <a:endPar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spTree>
    <p:custDataLst>
      <p:tags r:id="rId1"/>
    </p:custDataLst>
    <p:extLst>
      <p:ext uri="{BB962C8B-B14F-4D97-AF65-F5344CB8AC3E}">
        <p14:creationId xmlns:p14="http://schemas.microsoft.com/office/powerpoint/2010/main" val="3722756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îš1idé"/>
          <p:cNvSpPr/>
          <p:nvPr/>
        </p:nvSpPr>
        <p:spPr>
          <a:xfrm rot="2830953">
            <a:off x="1463463" y="1785777"/>
            <a:ext cx="3976657" cy="3976654"/>
          </a:xfrm>
          <a:prstGeom prst="roundRect">
            <a:avLst>
              <a:gd name="adj" fmla="val 50000"/>
            </a:avLst>
          </a:prstGeom>
          <a:gradFill>
            <a:gsLst>
              <a:gs pos="51300">
                <a:srgbClr val="F5E2C4"/>
              </a:gs>
              <a:gs pos="0">
                <a:srgbClr val="AD8E5D"/>
              </a:gs>
              <a:gs pos="100000">
                <a:srgbClr val="E6CBA8"/>
              </a:gs>
            </a:gsLst>
            <a:lin ang="0" scaled="1"/>
          </a:gradFill>
          <a:ln w="12700">
            <a:miter lim="400000"/>
          </a:ln>
        </p:spPr>
        <p:txBody>
          <a:bodyPr lIns="25400" tIns="25400" rIns="25400" bIns="25400" anchor="ctr"/>
          <a:lstStyle/>
          <a:p>
            <a:endParaRPr lang="zh-CN" altLang="en-US" sz="1600" dirty="0">
              <a:gradFill>
                <a:gsLst>
                  <a:gs pos="51300">
                    <a:srgbClr val="F5E2C4"/>
                  </a:gs>
                  <a:gs pos="0">
                    <a:srgbClr val="AD8E5D"/>
                  </a:gs>
                  <a:gs pos="100000">
                    <a:srgbClr val="E6CBA8"/>
                  </a:gs>
                </a:gsLst>
                <a:lin ang="0" scaled="1"/>
              </a:gradFill>
              <a:latin typeface="思源黑体 CN Medium" panose="020B0600000000000000" pitchFamily="34" charset="-122"/>
            </a:endParaRPr>
          </a:p>
        </p:txBody>
      </p:sp>
      <p:sp>
        <p:nvSpPr>
          <p:cNvPr id="18" name="îṧḷíďê"/>
          <p:cNvSpPr/>
          <p:nvPr/>
        </p:nvSpPr>
        <p:spPr>
          <a:xfrm>
            <a:off x="1762584" y="2140123"/>
            <a:ext cx="3320298" cy="3320295"/>
          </a:xfrm>
          <a:prstGeom prst="roundRect">
            <a:avLst>
              <a:gd name="adj" fmla="val 50000"/>
            </a:avLst>
          </a:prstGeom>
          <a:blipFill>
            <a:blip r:embed="rId3"/>
            <a:stretch>
              <a:fillRect l="-25154" r="-24963"/>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sp>
        <p:nvSpPr>
          <p:cNvPr id="19" name="ïSļíďè"/>
          <p:cNvSpPr/>
          <p:nvPr/>
        </p:nvSpPr>
        <p:spPr>
          <a:xfrm>
            <a:off x="1762584" y="2140123"/>
            <a:ext cx="3320298" cy="3320295"/>
          </a:xfrm>
          <a:prstGeom prst="roundRect">
            <a:avLst>
              <a:gd name="adj" fmla="val 50000"/>
            </a:avLst>
          </a:prstGeom>
          <a:noFill/>
          <a:ln w="38100" cap="rnd">
            <a:gradFill>
              <a:gsLst>
                <a:gs pos="54000">
                  <a:schemeClr val="bg1">
                    <a:alpha val="0"/>
                  </a:schemeClr>
                </a:gs>
                <a:gs pos="27000">
                  <a:schemeClr val="bg1"/>
                </a:gs>
                <a:gs pos="84000">
                  <a:schemeClr val="bg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5" name="ïṥḻïḍè"/>
          <p:cNvSpPr/>
          <p:nvPr/>
        </p:nvSpPr>
        <p:spPr>
          <a:xfrm>
            <a:off x="6315618" y="1938379"/>
            <a:ext cx="446321" cy="446319"/>
          </a:xfrm>
          <a:prstGeom prst="ellipse">
            <a:avLst/>
          </a:prstGeom>
          <a:solidFill>
            <a:schemeClr val="tx1"/>
          </a:solidFill>
          <a:ln w="57150" cap="rnd">
            <a:solidFill>
              <a:schemeClr val="tx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6" name="îṥľïḍé"/>
          <p:cNvSpPr/>
          <p:nvPr/>
        </p:nvSpPr>
        <p:spPr>
          <a:xfrm>
            <a:off x="6441941" y="2088911"/>
            <a:ext cx="193675" cy="145256"/>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3" name="îs1ïḓê"/>
          <p:cNvSpPr/>
          <p:nvPr/>
        </p:nvSpPr>
        <p:spPr>
          <a:xfrm>
            <a:off x="6989866" y="1938379"/>
            <a:ext cx="446321" cy="446319"/>
          </a:xfrm>
          <a:prstGeom prst="ellipse">
            <a:avLst/>
          </a:prstGeom>
          <a:solidFill>
            <a:schemeClr val="tx1"/>
          </a:solidFill>
          <a:ln w="57150" cap="rnd">
            <a:solidFill>
              <a:schemeClr val="tx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4" name="îśḻîdé"/>
          <p:cNvSpPr/>
          <p:nvPr/>
        </p:nvSpPr>
        <p:spPr>
          <a:xfrm>
            <a:off x="7116189" y="2057784"/>
            <a:ext cx="193675" cy="176383"/>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1" name="ïSliḋé"/>
          <p:cNvSpPr/>
          <p:nvPr/>
        </p:nvSpPr>
        <p:spPr>
          <a:xfrm>
            <a:off x="7664115" y="1938379"/>
            <a:ext cx="446321" cy="446319"/>
          </a:xfrm>
          <a:prstGeom prst="ellipse">
            <a:avLst/>
          </a:prstGeom>
          <a:solidFill>
            <a:schemeClr val="tx1"/>
          </a:solidFill>
          <a:ln w="57150" cap="rnd">
            <a:solidFill>
              <a:schemeClr val="tx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isḻïḍè"/>
          <p:cNvSpPr/>
          <p:nvPr/>
        </p:nvSpPr>
        <p:spPr>
          <a:xfrm>
            <a:off x="7790438" y="2091480"/>
            <a:ext cx="193675" cy="161237"/>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nvGrpSpPr>
          <p:cNvPr id="20" name="组合 19"/>
          <p:cNvGrpSpPr/>
          <p:nvPr/>
        </p:nvGrpSpPr>
        <p:grpSpPr>
          <a:xfrm>
            <a:off x="469221" y="311741"/>
            <a:ext cx="3502706" cy="652483"/>
            <a:chOff x="469221" y="311741"/>
            <a:chExt cx="3502706" cy="652483"/>
          </a:xfrm>
        </p:grpSpPr>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1894332" y="-1113370"/>
              <a:ext cx="652483" cy="3502706"/>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22" name="文本框 21"/>
            <p:cNvSpPr txBox="1"/>
            <p:nvPr/>
          </p:nvSpPr>
          <p:spPr>
            <a:xfrm>
              <a:off x="676343" y="407149"/>
              <a:ext cx="3295582"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Univariate Analysis</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23" name="文本框 22"/>
          <p:cNvSpPr txBox="1"/>
          <p:nvPr/>
        </p:nvSpPr>
        <p:spPr>
          <a:xfrm>
            <a:off x="6203555" y="2666886"/>
            <a:ext cx="4332292" cy="2638158"/>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Delve into the distinctive characteristics of each stock (</a:t>
            </a:r>
            <a:r>
              <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冠忠</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MTR, and </a:t>
            </a:r>
            <a:r>
              <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载通</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through univariate time series analysis. Analyze historical price trends, pinpoint key patterns, and forecast future movements for informed investment decisions. Explore the nuances of each stock's time series data.</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5617"/>
          <a:stretch>
            <a:fillRect/>
          </a:stretch>
        </p:blipFill>
        <p:spPr>
          <a:xfrm rot="5400000">
            <a:off x="2667000" y="-2667000"/>
            <a:ext cx="6858000" cy="1219200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8594"/>
          <a:stretch>
            <a:fillRect/>
          </a:stretch>
        </p:blipFill>
        <p:spPr>
          <a:xfrm rot="5400000">
            <a:off x="2667000" y="-2667000"/>
            <a:ext cx="6858000" cy="12192000"/>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4861560" y="1130984"/>
            <a:ext cx="4693920" cy="4693920"/>
          </a:xfrm>
          <a:prstGeom prst="ellips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headEnd/>
            <a:tailEnd/>
          </a:ln>
        </p:spPr>
      </p:pic>
      <p:sp>
        <p:nvSpPr>
          <p:cNvPr id="11" name="文本框 10"/>
          <p:cNvSpPr txBox="1"/>
          <p:nvPr/>
        </p:nvSpPr>
        <p:spPr>
          <a:xfrm>
            <a:off x="2266627" y="2973634"/>
            <a:ext cx="2110410" cy="1862048"/>
          </a:xfrm>
          <a:prstGeom prst="rect">
            <a:avLst/>
          </a:prstGeom>
          <a:noFill/>
          <a:ln>
            <a:noFill/>
          </a:ln>
        </p:spPr>
        <p:txBody>
          <a:bodyPr wrap="square" rtlCol="0">
            <a:spAutoFit/>
          </a:bodyPr>
          <a:lstStyle/>
          <a:p>
            <a:r>
              <a:rPr lang="en-US" altLang="zh-CN"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04</a:t>
            </a:r>
            <a:endParaRPr lang="zh-CN" altLang="en-US"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5132578" y="2478838"/>
            <a:ext cx="5216221" cy="1200329"/>
          </a:xfrm>
          <a:prstGeom prst="rect">
            <a:avLst/>
          </a:prstGeom>
          <a:noFill/>
          <a:ln>
            <a:noFill/>
          </a:ln>
        </p:spPr>
        <p:txBody>
          <a:bodyPr wrap="square" rtlCol="0">
            <a:spAutoFit/>
          </a:bodyPr>
          <a:lstStyle/>
          <a:p>
            <a:r>
              <a:rPr lang="en-US" altLang="zh-CN"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Modeling Techniques and Results</a:t>
            </a:r>
            <a:endParaRPr lang="zh-CN" altLang="en-US"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cxnSp>
        <p:nvCxnSpPr>
          <p:cNvPr id="14" name="直接连接符 13"/>
          <p:cNvCxnSpPr/>
          <p:nvPr/>
        </p:nvCxnSpPr>
        <p:spPr>
          <a:xfrm>
            <a:off x="6912320" y="2224062"/>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sp>
        <p:nvSpPr>
          <p:cNvPr id="15" name="Synergistically utilize technically sound portals with frictionless chains. Dramatically customize…"/>
          <p:cNvSpPr txBox="1"/>
          <p:nvPr/>
        </p:nvSpPr>
        <p:spPr>
          <a:xfrm>
            <a:off x="5008518" y="3879239"/>
            <a:ext cx="6511290" cy="2462213"/>
          </a:xfrm>
          <a:prstGeom prst="rect">
            <a:avLst/>
          </a:prstGeom>
          <a:ln w="12700">
            <a:miter lim="400000"/>
          </a:ln>
        </p:spPr>
        <p:txBody>
          <a:bodyPr wrap="square" lIns="0" tIns="0" rIns="0" bIns="0">
            <a:spAutoFit/>
          </a:bodyPr>
          <a:lstStyle/>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Stationary and White Noise Tests: Assessing stationarity and randomness of stock prices.</a:t>
            </a: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Arch Effect Test: Understanding conditional heteroscedasticity.</a:t>
            </a: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·Order Selection of ARIMA: Determining optimal model orders using AIC.</a:t>
            </a:r>
            <a:endPar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endParaRP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altLang="zh-CN" sz="1600"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ARMA-EGARCH</a:t>
            </a: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 Fitting: Fitting models to capture volatility clustering and leverage effects.</a:t>
            </a: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·Model Checking: Verifying model assumptions and residual analysis.</a:t>
            </a:r>
            <a:endParaRPr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endParaRPr>
          </a:p>
        </p:txBody>
      </p:sp>
    </p:spTree>
    <p:extLst>
      <p:ext uri="{BB962C8B-B14F-4D97-AF65-F5344CB8AC3E}">
        <p14:creationId xmlns:p14="http://schemas.microsoft.com/office/powerpoint/2010/main" val="1706616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lîḍè"/>
          <p:cNvSpPr/>
          <p:nvPr/>
        </p:nvSpPr>
        <p:spPr>
          <a:xfrm>
            <a:off x="6883401" y="0"/>
            <a:ext cx="5308600" cy="6858000"/>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cxnSp>
        <p:nvCxnSpPr>
          <p:cNvPr id="5" name="直接连接符 4"/>
          <p:cNvCxnSpPr/>
          <p:nvPr/>
        </p:nvCxnSpPr>
        <p:spPr>
          <a:xfrm>
            <a:off x="1219200" y="5334000"/>
            <a:ext cx="7912100"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69220" y="311741"/>
            <a:ext cx="6026350" cy="652483"/>
            <a:chOff x="469220" y="311741"/>
            <a:chExt cx="6026350" cy="652483"/>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21875" r="15617" b="21875"/>
            <a:stretch>
              <a:fillRect/>
            </a:stretch>
          </p:blipFill>
          <p:spPr>
            <a:xfrm rot="5400000">
              <a:off x="3052592" y="-2271631"/>
              <a:ext cx="652483" cy="5819227"/>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9" name="文本框 8"/>
            <p:cNvSpPr txBox="1"/>
            <p:nvPr/>
          </p:nvSpPr>
          <p:spPr>
            <a:xfrm>
              <a:off x="676343" y="407149"/>
              <a:ext cx="5819227"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Stationarity and White Noise Tests</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10" name="文本框 9"/>
          <p:cNvSpPr txBox="1"/>
          <p:nvPr/>
        </p:nvSpPr>
        <p:spPr>
          <a:xfrm>
            <a:off x="1204721" y="2256289"/>
            <a:ext cx="4348223" cy="2638158"/>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In this section, we'll conduct stationary and white noise tests on the three transportation stocks: </a:t>
            </a:r>
            <a:r>
              <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冠忠</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MTR, and </a:t>
            </a:r>
            <a:r>
              <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载通</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These tests are critical for assessing whether stock prices meet the stationarity and randomness assumptions essential for time series analysis. Let's delve into the results:</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11" name="图片 10">
            <a:extLst>
              <a:ext uri="{FF2B5EF4-FFF2-40B4-BE49-F238E27FC236}">
                <a16:creationId xmlns:a16="http://schemas.microsoft.com/office/drawing/2014/main" id="{DB8B9F71-A1C1-AA65-7EB4-3059996CBE75}"/>
              </a:ext>
            </a:extLst>
          </p:cNvPr>
          <p:cNvPicPr>
            <a:picLocks noChangeAspect="1"/>
          </p:cNvPicPr>
          <p:nvPr/>
        </p:nvPicPr>
        <p:blipFill>
          <a:blip r:embed="rId4"/>
          <a:stretch>
            <a:fillRect/>
          </a:stretch>
        </p:blipFill>
        <p:spPr>
          <a:xfrm>
            <a:off x="6096000" y="2039051"/>
            <a:ext cx="4719826" cy="2779897"/>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996" t="12573" r="995" b="66000"/>
          <a:stretch>
            <a:fillRect/>
          </a:stretch>
        </p:blipFill>
        <p:spPr>
          <a:xfrm>
            <a:off x="0" y="-27883"/>
            <a:ext cx="4747529" cy="1623260"/>
          </a:xfrm>
          <a:prstGeom prst="rect">
            <a:avLst/>
          </a:prstGeom>
        </p:spPr>
      </p:pic>
      <p:pic>
        <p:nvPicPr>
          <p:cNvPr id="16" name="图片 15">
            <a:extLst>
              <a:ext uri="{FF2B5EF4-FFF2-40B4-BE49-F238E27FC236}">
                <a16:creationId xmlns:a16="http://schemas.microsoft.com/office/drawing/2014/main" id="{EB1B05F8-75CD-10F0-B6BD-C590E65F88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082" r="9938"/>
          <a:stretch>
            <a:fillRect/>
          </a:stretch>
        </p:blipFill>
        <p:spPr>
          <a:xfrm rot="5400000">
            <a:off x="3943142" y="-1390858"/>
            <a:ext cx="4305720" cy="12192002"/>
          </a:xfrm>
          <a:prstGeom prst="rect">
            <a:avLst/>
          </a:prstGeom>
        </p:spPr>
      </p:pic>
      <p:cxnSp>
        <p:nvCxnSpPr>
          <p:cNvPr id="6" name="直接连接符 5"/>
          <p:cNvCxnSpPr/>
          <p:nvPr/>
        </p:nvCxnSpPr>
        <p:spPr>
          <a:xfrm flipV="1">
            <a:off x="891565" y="1773075"/>
            <a:ext cx="0" cy="645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D39D292-9689-0D4D-3A3B-B03F4D1207B8}"/>
              </a:ext>
            </a:extLst>
          </p:cNvPr>
          <p:cNvPicPr>
            <a:picLocks noChangeAspect="1"/>
          </p:cNvPicPr>
          <p:nvPr/>
        </p:nvPicPr>
        <p:blipFill>
          <a:blip r:embed="rId5"/>
          <a:stretch>
            <a:fillRect/>
          </a:stretch>
        </p:blipFill>
        <p:spPr>
          <a:xfrm>
            <a:off x="602376" y="4015356"/>
            <a:ext cx="10987247" cy="2654721"/>
          </a:xfrm>
          <a:prstGeom prst="rect">
            <a:avLst/>
          </a:prstGeom>
        </p:spPr>
      </p:pic>
      <p:grpSp>
        <p:nvGrpSpPr>
          <p:cNvPr id="3" name="组合 2">
            <a:extLst>
              <a:ext uri="{FF2B5EF4-FFF2-40B4-BE49-F238E27FC236}">
                <a16:creationId xmlns:a16="http://schemas.microsoft.com/office/drawing/2014/main" id="{FC2037BC-1628-0343-F9FD-25B4F11B9895}"/>
              </a:ext>
            </a:extLst>
          </p:cNvPr>
          <p:cNvGrpSpPr/>
          <p:nvPr/>
        </p:nvGrpSpPr>
        <p:grpSpPr>
          <a:xfrm>
            <a:off x="469220" y="311741"/>
            <a:ext cx="6026350" cy="652483"/>
            <a:chOff x="469220" y="311741"/>
            <a:chExt cx="6026350" cy="652483"/>
          </a:xfrm>
        </p:grpSpPr>
        <p:pic>
          <p:nvPicPr>
            <p:cNvPr id="5" name="图片 4">
              <a:extLst>
                <a:ext uri="{FF2B5EF4-FFF2-40B4-BE49-F238E27FC236}">
                  <a16:creationId xmlns:a16="http://schemas.microsoft.com/office/drawing/2014/main" id="{4BDB5A5B-8BD3-379C-04AD-6A6146715E6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1875" r="15617" b="21875"/>
            <a:stretch>
              <a:fillRect/>
            </a:stretch>
          </p:blipFill>
          <p:spPr>
            <a:xfrm rot="5400000">
              <a:off x="3052592" y="-2271631"/>
              <a:ext cx="652483" cy="5819227"/>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7" name="文本框 6">
              <a:extLst>
                <a:ext uri="{FF2B5EF4-FFF2-40B4-BE49-F238E27FC236}">
                  <a16:creationId xmlns:a16="http://schemas.microsoft.com/office/drawing/2014/main" id="{9F4285F4-EBFE-200D-2499-2B09E243FB9D}"/>
                </a:ext>
              </a:extLst>
            </p:cNvPr>
            <p:cNvSpPr txBox="1"/>
            <p:nvPr/>
          </p:nvSpPr>
          <p:spPr>
            <a:xfrm>
              <a:off x="676343" y="407149"/>
              <a:ext cx="5819227"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Stationarity and White Noise Tests</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8" name="文本框 7">
            <a:extLst>
              <a:ext uri="{FF2B5EF4-FFF2-40B4-BE49-F238E27FC236}">
                <a16:creationId xmlns:a16="http://schemas.microsoft.com/office/drawing/2014/main" id="{BBEF7AE6-0B35-846D-CC83-C3AFFADF1987}"/>
              </a:ext>
            </a:extLst>
          </p:cNvPr>
          <p:cNvSpPr txBox="1"/>
          <p:nvPr/>
        </p:nvSpPr>
        <p:spPr>
          <a:xfrm>
            <a:off x="1203942" y="1515282"/>
            <a:ext cx="9439466" cy="1160831"/>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In this section, we'll conduct stationary and white noise tests on the three transportation stocks: </a:t>
            </a:r>
            <a:r>
              <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冠忠</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MTR, and </a:t>
            </a:r>
            <a:r>
              <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载通</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These tests are critical for assessing whether stock prices meet the stationarity and randomness assumptions essential for time series analysis. Let's delve into the results:</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17" name="图片 16">
            <a:extLst>
              <a:ext uri="{FF2B5EF4-FFF2-40B4-BE49-F238E27FC236}">
                <a16:creationId xmlns:a16="http://schemas.microsoft.com/office/drawing/2014/main" id="{08107C6C-6588-D13A-ABFA-B8A302B7479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996" t="12573" r="995" b="66000"/>
          <a:stretch>
            <a:fillRect/>
          </a:stretch>
        </p:blipFill>
        <p:spPr>
          <a:xfrm flipH="1">
            <a:off x="7577278" y="-1"/>
            <a:ext cx="4614722" cy="1577851"/>
          </a:xfrm>
          <a:prstGeom prst="rect">
            <a:avLst/>
          </a:prstGeom>
        </p:spPr>
      </p:pic>
    </p:spTree>
    <p:custDataLst>
      <p:tags r:id="rId1"/>
    </p:custDataLst>
    <p:extLst>
      <p:ext uri="{BB962C8B-B14F-4D97-AF65-F5344CB8AC3E}">
        <p14:creationId xmlns:p14="http://schemas.microsoft.com/office/powerpoint/2010/main" val="3946773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996" t="12573" r="995" b="66000"/>
          <a:stretch>
            <a:fillRect/>
          </a:stretch>
        </p:blipFill>
        <p:spPr>
          <a:xfrm>
            <a:off x="0" y="-27883"/>
            <a:ext cx="4747529" cy="1623260"/>
          </a:xfrm>
          <a:prstGeom prst="rect">
            <a:avLst/>
          </a:prstGeom>
        </p:spPr>
      </p:pic>
      <p:pic>
        <p:nvPicPr>
          <p:cNvPr id="16" name="图片 15">
            <a:extLst>
              <a:ext uri="{FF2B5EF4-FFF2-40B4-BE49-F238E27FC236}">
                <a16:creationId xmlns:a16="http://schemas.microsoft.com/office/drawing/2014/main" id="{EB1B05F8-75CD-10F0-B6BD-C590E65F88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082" r="9938"/>
          <a:stretch>
            <a:fillRect/>
          </a:stretch>
        </p:blipFill>
        <p:spPr>
          <a:xfrm rot="5400000">
            <a:off x="3943142" y="-1390858"/>
            <a:ext cx="4305720" cy="12192002"/>
          </a:xfrm>
          <a:prstGeom prst="rect">
            <a:avLst/>
          </a:prstGeom>
        </p:spPr>
      </p:pic>
      <p:cxnSp>
        <p:nvCxnSpPr>
          <p:cNvPr id="6" name="直接连接符 5"/>
          <p:cNvCxnSpPr/>
          <p:nvPr/>
        </p:nvCxnSpPr>
        <p:spPr>
          <a:xfrm flipV="1">
            <a:off x="891565" y="1773075"/>
            <a:ext cx="0" cy="645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BEF7AE6-0B35-846D-CC83-C3AFFADF1987}"/>
              </a:ext>
            </a:extLst>
          </p:cNvPr>
          <p:cNvSpPr txBox="1"/>
          <p:nvPr/>
        </p:nvSpPr>
        <p:spPr>
          <a:xfrm>
            <a:off x="1203942" y="1515282"/>
            <a:ext cx="9439466" cy="1160831"/>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In this section, we'll perform an ARCH effect test on the three transportation stocks: </a:t>
            </a:r>
            <a:r>
              <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冠忠</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MTR, and </a:t>
            </a:r>
            <a:r>
              <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载通</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This test helps us determine the presence of conditional heteroscedasticity in stock returns. Let's examine the results:</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17" name="图片 16">
            <a:extLst>
              <a:ext uri="{FF2B5EF4-FFF2-40B4-BE49-F238E27FC236}">
                <a16:creationId xmlns:a16="http://schemas.microsoft.com/office/drawing/2014/main" id="{08107C6C-6588-D13A-ABFA-B8A302B7479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996" t="12573" r="995" b="66000"/>
          <a:stretch>
            <a:fillRect/>
          </a:stretch>
        </p:blipFill>
        <p:spPr>
          <a:xfrm flipH="1">
            <a:off x="7577278" y="-1"/>
            <a:ext cx="4614722" cy="1577851"/>
          </a:xfrm>
          <a:prstGeom prst="rect">
            <a:avLst/>
          </a:prstGeom>
        </p:spPr>
      </p:pic>
      <p:grpSp>
        <p:nvGrpSpPr>
          <p:cNvPr id="4" name="组合 3">
            <a:extLst>
              <a:ext uri="{FF2B5EF4-FFF2-40B4-BE49-F238E27FC236}">
                <a16:creationId xmlns:a16="http://schemas.microsoft.com/office/drawing/2014/main" id="{8C08CF48-916D-E2EB-237D-A1A2A70ECA9A}"/>
              </a:ext>
            </a:extLst>
          </p:cNvPr>
          <p:cNvGrpSpPr/>
          <p:nvPr/>
        </p:nvGrpSpPr>
        <p:grpSpPr>
          <a:xfrm>
            <a:off x="469220" y="311741"/>
            <a:ext cx="6026350" cy="652483"/>
            <a:chOff x="469220" y="311741"/>
            <a:chExt cx="6026350" cy="652483"/>
          </a:xfrm>
        </p:grpSpPr>
        <p:pic>
          <p:nvPicPr>
            <p:cNvPr id="9" name="图片 8">
              <a:extLst>
                <a:ext uri="{FF2B5EF4-FFF2-40B4-BE49-F238E27FC236}">
                  <a16:creationId xmlns:a16="http://schemas.microsoft.com/office/drawing/2014/main" id="{959AB52C-E514-7579-568B-74F72161ED0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1875" r="15617" b="21875"/>
            <a:stretch>
              <a:fillRect/>
            </a:stretch>
          </p:blipFill>
          <p:spPr>
            <a:xfrm rot="5400000">
              <a:off x="1744312" y="-963351"/>
              <a:ext cx="652483" cy="3202668"/>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0" name="文本框 9">
              <a:extLst>
                <a:ext uri="{FF2B5EF4-FFF2-40B4-BE49-F238E27FC236}">
                  <a16:creationId xmlns:a16="http://schemas.microsoft.com/office/drawing/2014/main" id="{32B3E7DA-FC83-0968-95BD-AF726AC69420}"/>
                </a:ext>
              </a:extLst>
            </p:cNvPr>
            <p:cNvSpPr txBox="1"/>
            <p:nvPr/>
          </p:nvSpPr>
          <p:spPr>
            <a:xfrm>
              <a:off x="676343" y="407149"/>
              <a:ext cx="5819227"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ARCH Effect Test</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pic>
        <p:nvPicPr>
          <p:cNvPr id="11" name="图片 10">
            <a:extLst>
              <a:ext uri="{FF2B5EF4-FFF2-40B4-BE49-F238E27FC236}">
                <a16:creationId xmlns:a16="http://schemas.microsoft.com/office/drawing/2014/main" id="{2943F5A0-4A38-6273-229F-806E78EE8919}"/>
              </a:ext>
            </a:extLst>
          </p:cNvPr>
          <p:cNvPicPr>
            <a:picLocks noChangeAspect="1"/>
          </p:cNvPicPr>
          <p:nvPr/>
        </p:nvPicPr>
        <p:blipFill>
          <a:blip r:embed="rId7"/>
          <a:stretch>
            <a:fillRect/>
          </a:stretch>
        </p:blipFill>
        <p:spPr>
          <a:xfrm>
            <a:off x="391086" y="3803394"/>
            <a:ext cx="11409828" cy="2123679"/>
          </a:xfrm>
          <a:prstGeom prst="rect">
            <a:avLst/>
          </a:prstGeom>
        </p:spPr>
      </p:pic>
    </p:spTree>
    <p:custDataLst>
      <p:tags r:id="rId1"/>
    </p:custDataLst>
    <p:extLst>
      <p:ext uri="{BB962C8B-B14F-4D97-AF65-F5344CB8AC3E}">
        <p14:creationId xmlns:p14="http://schemas.microsoft.com/office/powerpoint/2010/main" val="207725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996" t="12573" r="995" b="66000"/>
          <a:stretch>
            <a:fillRect/>
          </a:stretch>
        </p:blipFill>
        <p:spPr>
          <a:xfrm>
            <a:off x="0" y="-27883"/>
            <a:ext cx="4747529" cy="1623260"/>
          </a:xfrm>
          <a:prstGeom prst="rect">
            <a:avLst/>
          </a:prstGeom>
        </p:spPr>
      </p:pic>
      <p:pic>
        <p:nvPicPr>
          <p:cNvPr id="16" name="图片 15">
            <a:extLst>
              <a:ext uri="{FF2B5EF4-FFF2-40B4-BE49-F238E27FC236}">
                <a16:creationId xmlns:a16="http://schemas.microsoft.com/office/drawing/2014/main" id="{EB1B05F8-75CD-10F0-B6BD-C590E65F88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082" r="9938"/>
          <a:stretch>
            <a:fillRect/>
          </a:stretch>
        </p:blipFill>
        <p:spPr>
          <a:xfrm rot="5400000">
            <a:off x="3943142" y="-1390858"/>
            <a:ext cx="4305720" cy="12192002"/>
          </a:xfrm>
          <a:prstGeom prst="rect">
            <a:avLst/>
          </a:prstGeom>
        </p:spPr>
      </p:pic>
      <p:cxnSp>
        <p:nvCxnSpPr>
          <p:cNvPr id="6" name="直接连接符 5"/>
          <p:cNvCxnSpPr/>
          <p:nvPr/>
        </p:nvCxnSpPr>
        <p:spPr>
          <a:xfrm flipV="1">
            <a:off x="891565" y="1773075"/>
            <a:ext cx="0" cy="645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BEF7AE6-0B35-846D-CC83-C3AFFADF1987}"/>
              </a:ext>
            </a:extLst>
          </p:cNvPr>
          <p:cNvSpPr txBox="1"/>
          <p:nvPr/>
        </p:nvSpPr>
        <p:spPr>
          <a:xfrm>
            <a:off x="1175367" y="1832232"/>
            <a:ext cx="9439466" cy="422167"/>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AIC (Akaike Information Criterion) standard is used to select the optimal model.</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17" name="图片 16">
            <a:extLst>
              <a:ext uri="{FF2B5EF4-FFF2-40B4-BE49-F238E27FC236}">
                <a16:creationId xmlns:a16="http://schemas.microsoft.com/office/drawing/2014/main" id="{08107C6C-6588-D13A-ABFA-B8A302B7479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996" t="12573" r="995" b="66000"/>
          <a:stretch>
            <a:fillRect/>
          </a:stretch>
        </p:blipFill>
        <p:spPr>
          <a:xfrm flipH="1">
            <a:off x="7577278" y="-1"/>
            <a:ext cx="4614722" cy="1577851"/>
          </a:xfrm>
          <a:prstGeom prst="rect">
            <a:avLst/>
          </a:prstGeom>
        </p:spPr>
      </p:pic>
      <p:grpSp>
        <p:nvGrpSpPr>
          <p:cNvPr id="4" name="组合 3">
            <a:extLst>
              <a:ext uri="{FF2B5EF4-FFF2-40B4-BE49-F238E27FC236}">
                <a16:creationId xmlns:a16="http://schemas.microsoft.com/office/drawing/2014/main" id="{8C08CF48-916D-E2EB-237D-A1A2A70ECA9A}"/>
              </a:ext>
            </a:extLst>
          </p:cNvPr>
          <p:cNvGrpSpPr/>
          <p:nvPr/>
        </p:nvGrpSpPr>
        <p:grpSpPr>
          <a:xfrm>
            <a:off x="469219" y="311742"/>
            <a:ext cx="6026351" cy="652483"/>
            <a:chOff x="469219" y="311742"/>
            <a:chExt cx="6026351" cy="652483"/>
          </a:xfrm>
        </p:grpSpPr>
        <p:pic>
          <p:nvPicPr>
            <p:cNvPr id="9" name="图片 8">
              <a:extLst>
                <a:ext uri="{FF2B5EF4-FFF2-40B4-BE49-F238E27FC236}">
                  <a16:creationId xmlns:a16="http://schemas.microsoft.com/office/drawing/2014/main" id="{959AB52C-E514-7579-568B-74F72161ED0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1875" r="15617" b="21875"/>
            <a:stretch>
              <a:fillRect/>
            </a:stretch>
          </p:blipFill>
          <p:spPr>
            <a:xfrm rot="5400000">
              <a:off x="2450339" y="-1669378"/>
              <a:ext cx="652483" cy="461472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0" name="文本框 9">
              <a:extLst>
                <a:ext uri="{FF2B5EF4-FFF2-40B4-BE49-F238E27FC236}">
                  <a16:creationId xmlns:a16="http://schemas.microsoft.com/office/drawing/2014/main" id="{32B3E7DA-FC83-0968-95BD-AF726AC69420}"/>
                </a:ext>
              </a:extLst>
            </p:cNvPr>
            <p:cNvSpPr txBox="1"/>
            <p:nvPr/>
          </p:nvSpPr>
          <p:spPr>
            <a:xfrm>
              <a:off x="676343" y="407149"/>
              <a:ext cx="5819227"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Order Selection of ARIMA</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pic>
        <p:nvPicPr>
          <p:cNvPr id="2" name="图片 1">
            <a:extLst>
              <a:ext uri="{FF2B5EF4-FFF2-40B4-BE49-F238E27FC236}">
                <a16:creationId xmlns:a16="http://schemas.microsoft.com/office/drawing/2014/main" id="{5ADBECF0-078B-E821-F2B2-1B2B0E708554}"/>
              </a:ext>
            </a:extLst>
          </p:cNvPr>
          <p:cNvPicPr>
            <a:picLocks noChangeAspect="1"/>
          </p:cNvPicPr>
          <p:nvPr/>
        </p:nvPicPr>
        <p:blipFill>
          <a:blip r:embed="rId7"/>
          <a:stretch>
            <a:fillRect/>
          </a:stretch>
        </p:blipFill>
        <p:spPr>
          <a:xfrm>
            <a:off x="857140" y="3286328"/>
            <a:ext cx="10477720" cy="2925335"/>
          </a:xfrm>
          <a:prstGeom prst="rect">
            <a:avLst/>
          </a:prstGeom>
        </p:spPr>
      </p:pic>
    </p:spTree>
    <p:custDataLst>
      <p:tags r:id="rId1"/>
    </p:custDataLst>
    <p:extLst>
      <p:ext uri="{BB962C8B-B14F-4D97-AF65-F5344CB8AC3E}">
        <p14:creationId xmlns:p14="http://schemas.microsoft.com/office/powerpoint/2010/main" val="2780038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996" t="12573" r="995" b="66000"/>
          <a:stretch>
            <a:fillRect/>
          </a:stretch>
        </p:blipFill>
        <p:spPr>
          <a:xfrm>
            <a:off x="0" y="-27883"/>
            <a:ext cx="4747529" cy="1623260"/>
          </a:xfrm>
          <a:prstGeom prst="rect">
            <a:avLst/>
          </a:prstGeom>
        </p:spPr>
      </p:pic>
      <p:pic>
        <p:nvPicPr>
          <p:cNvPr id="16" name="图片 15">
            <a:extLst>
              <a:ext uri="{FF2B5EF4-FFF2-40B4-BE49-F238E27FC236}">
                <a16:creationId xmlns:a16="http://schemas.microsoft.com/office/drawing/2014/main" id="{EB1B05F8-75CD-10F0-B6BD-C590E65F88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082" r="9938"/>
          <a:stretch>
            <a:fillRect/>
          </a:stretch>
        </p:blipFill>
        <p:spPr>
          <a:xfrm rot="5400000">
            <a:off x="3943141" y="-1267028"/>
            <a:ext cx="4305720" cy="12192002"/>
          </a:xfrm>
          <a:prstGeom prst="rect">
            <a:avLst/>
          </a:prstGeom>
        </p:spPr>
      </p:pic>
      <p:cxnSp>
        <p:nvCxnSpPr>
          <p:cNvPr id="6" name="直接连接符 5"/>
          <p:cNvCxnSpPr/>
          <p:nvPr/>
        </p:nvCxnSpPr>
        <p:spPr>
          <a:xfrm flipV="1">
            <a:off x="891565" y="1773075"/>
            <a:ext cx="0" cy="645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BEF7AE6-0B35-846D-CC83-C3AFFADF1987}"/>
              </a:ext>
            </a:extLst>
          </p:cNvPr>
          <p:cNvSpPr txBox="1"/>
          <p:nvPr/>
        </p:nvSpPr>
        <p:spPr>
          <a:xfrm>
            <a:off x="1189655" y="1515282"/>
            <a:ext cx="9439466" cy="1160831"/>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After selecting the optimal model order, the next step is to estimate the model parameters. We will use the maximum likelihood estimation method to estimate the parameters of our ARIMA models. This will allow us to make accurate forecasts of the Hong Kong transportation stocks.</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17" name="图片 16">
            <a:extLst>
              <a:ext uri="{FF2B5EF4-FFF2-40B4-BE49-F238E27FC236}">
                <a16:creationId xmlns:a16="http://schemas.microsoft.com/office/drawing/2014/main" id="{08107C6C-6588-D13A-ABFA-B8A302B7479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996" t="12573" r="995" b="66000"/>
          <a:stretch>
            <a:fillRect/>
          </a:stretch>
        </p:blipFill>
        <p:spPr>
          <a:xfrm flipH="1">
            <a:off x="7577278" y="-1"/>
            <a:ext cx="4614722" cy="1577851"/>
          </a:xfrm>
          <a:prstGeom prst="rect">
            <a:avLst/>
          </a:prstGeom>
        </p:spPr>
      </p:pic>
      <p:grpSp>
        <p:nvGrpSpPr>
          <p:cNvPr id="4" name="组合 3">
            <a:extLst>
              <a:ext uri="{FF2B5EF4-FFF2-40B4-BE49-F238E27FC236}">
                <a16:creationId xmlns:a16="http://schemas.microsoft.com/office/drawing/2014/main" id="{8C08CF48-916D-E2EB-237D-A1A2A70ECA9A}"/>
              </a:ext>
            </a:extLst>
          </p:cNvPr>
          <p:cNvGrpSpPr/>
          <p:nvPr/>
        </p:nvGrpSpPr>
        <p:grpSpPr>
          <a:xfrm>
            <a:off x="469219" y="311742"/>
            <a:ext cx="3216956" cy="652483"/>
            <a:chOff x="469219" y="311742"/>
            <a:chExt cx="4614724" cy="652483"/>
          </a:xfrm>
        </p:grpSpPr>
        <p:pic>
          <p:nvPicPr>
            <p:cNvPr id="9" name="图片 8">
              <a:extLst>
                <a:ext uri="{FF2B5EF4-FFF2-40B4-BE49-F238E27FC236}">
                  <a16:creationId xmlns:a16="http://schemas.microsoft.com/office/drawing/2014/main" id="{959AB52C-E514-7579-568B-74F72161ED0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1875" r="15617" b="21875"/>
            <a:stretch>
              <a:fillRect/>
            </a:stretch>
          </p:blipFill>
          <p:spPr>
            <a:xfrm rot="5400000">
              <a:off x="2450339" y="-1669378"/>
              <a:ext cx="652483" cy="461472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0" name="文本框 9">
              <a:extLst>
                <a:ext uri="{FF2B5EF4-FFF2-40B4-BE49-F238E27FC236}">
                  <a16:creationId xmlns:a16="http://schemas.microsoft.com/office/drawing/2014/main" id="{32B3E7DA-FC83-0968-95BD-AF726AC69420}"/>
                </a:ext>
              </a:extLst>
            </p:cNvPr>
            <p:cNvSpPr txBox="1"/>
            <p:nvPr/>
          </p:nvSpPr>
          <p:spPr>
            <a:xfrm>
              <a:off x="676345" y="407149"/>
              <a:ext cx="4407598"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Model Estimation</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pic>
        <p:nvPicPr>
          <p:cNvPr id="3" name="图片 2">
            <a:extLst>
              <a:ext uri="{FF2B5EF4-FFF2-40B4-BE49-F238E27FC236}">
                <a16:creationId xmlns:a16="http://schemas.microsoft.com/office/drawing/2014/main" id="{09FEC521-90E2-995F-DDB1-A305E0F2F649}"/>
              </a:ext>
            </a:extLst>
          </p:cNvPr>
          <p:cNvPicPr>
            <a:picLocks noChangeAspect="1"/>
          </p:cNvPicPr>
          <p:nvPr/>
        </p:nvPicPr>
        <p:blipFill>
          <a:blip r:embed="rId7"/>
          <a:stretch>
            <a:fillRect/>
          </a:stretch>
        </p:blipFill>
        <p:spPr>
          <a:xfrm>
            <a:off x="934173" y="3322581"/>
            <a:ext cx="10366262" cy="2936108"/>
          </a:xfrm>
          <a:prstGeom prst="rect">
            <a:avLst/>
          </a:prstGeom>
        </p:spPr>
      </p:pic>
      <p:sp>
        <p:nvSpPr>
          <p:cNvPr id="5" name="文本框 4">
            <a:extLst>
              <a:ext uri="{FF2B5EF4-FFF2-40B4-BE49-F238E27FC236}">
                <a16:creationId xmlns:a16="http://schemas.microsoft.com/office/drawing/2014/main" id="{F72CA5CE-C72A-EF67-0111-B81003108FC3}"/>
              </a:ext>
            </a:extLst>
          </p:cNvPr>
          <p:cNvSpPr txBox="1"/>
          <p:nvPr/>
        </p:nvSpPr>
        <p:spPr>
          <a:xfrm>
            <a:off x="891565" y="6335174"/>
            <a:ext cx="9439466" cy="422167"/>
          </a:xfrm>
          <a:prstGeom prst="rect">
            <a:avLst/>
          </a:prstGeom>
          <a:noFill/>
        </p:spPr>
        <p:txBody>
          <a:bodyPr wrap="square" rtlCol="0">
            <a:spAutoFit/>
          </a:bodyPr>
          <a:lstStyle/>
          <a:p>
            <a:pPr>
              <a:lnSpc>
                <a:spcPct val="150000"/>
              </a:lnSpc>
            </a:pPr>
            <a:r>
              <a:rPr lang="en-US" altLang="zh-CN" sz="1600" dirty="0">
                <a:solidFill>
                  <a:srgbClr val="FFF9CD"/>
                </a:solidFill>
                <a:latin typeface="仓耳青禾体-谷力 W04" panose="02020400000000000000" pitchFamily="18" charset="-122"/>
                <a:ea typeface="仓耳青禾体-谷力 W04" panose="02020400000000000000" pitchFamily="18" charset="-122"/>
              </a:rPr>
              <a:t>Note: "*" indicates significance at the 5% significance level.</a:t>
            </a:r>
            <a:endParaRPr lang="zh-CN" altLang="en-US" sz="1600" dirty="0">
              <a:solidFill>
                <a:srgbClr val="FFF9CD"/>
              </a:solidFill>
              <a:latin typeface="仓耳青禾体-谷力 W04" panose="02020400000000000000" pitchFamily="18" charset="-122"/>
              <a:ea typeface="仓耳青禾体-谷力 W04" panose="02020400000000000000" pitchFamily="18" charset="-122"/>
            </a:endParaRPr>
          </a:p>
        </p:txBody>
      </p:sp>
    </p:spTree>
    <p:custDataLst>
      <p:tags r:id="rId1"/>
    </p:custDataLst>
    <p:extLst>
      <p:ext uri="{BB962C8B-B14F-4D97-AF65-F5344CB8AC3E}">
        <p14:creationId xmlns:p14="http://schemas.microsoft.com/office/powerpoint/2010/main" val="903361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996" t="12573" r="995" b="66000"/>
          <a:stretch>
            <a:fillRect/>
          </a:stretch>
        </p:blipFill>
        <p:spPr>
          <a:xfrm>
            <a:off x="0" y="-27883"/>
            <a:ext cx="4747529" cy="1623260"/>
          </a:xfrm>
          <a:prstGeom prst="rect">
            <a:avLst/>
          </a:prstGeom>
        </p:spPr>
      </p:pic>
      <p:pic>
        <p:nvPicPr>
          <p:cNvPr id="16" name="图片 15">
            <a:extLst>
              <a:ext uri="{FF2B5EF4-FFF2-40B4-BE49-F238E27FC236}">
                <a16:creationId xmlns:a16="http://schemas.microsoft.com/office/drawing/2014/main" id="{EB1B05F8-75CD-10F0-B6BD-C590E65F88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082" r="9938"/>
          <a:stretch>
            <a:fillRect/>
          </a:stretch>
        </p:blipFill>
        <p:spPr>
          <a:xfrm rot="5400000">
            <a:off x="3943142" y="-1390858"/>
            <a:ext cx="4305720" cy="12192002"/>
          </a:xfrm>
          <a:prstGeom prst="rect">
            <a:avLst/>
          </a:prstGeom>
        </p:spPr>
      </p:pic>
      <p:cxnSp>
        <p:nvCxnSpPr>
          <p:cNvPr id="6" name="直接连接符 5"/>
          <p:cNvCxnSpPr/>
          <p:nvPr/>
        </p:nvCxnSpPr>
        <p:spPr>
          <a:xfrm flipV="1">
            <a:off x="891565" y="1773075"/>
            <a:ext cx="0" cy="645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FC2037BC-1628-0343-F9FD-25B4F11B9895}"/>
              </a:ext>
            </a:extLst>
          </p:cNvPr>
          <p:cNvGrpSpPr/>
          <p:nvPr/>
        </p:nvGrpSpPr>
        <p:grpSpPr>
          <a:xfrm>
            <a:off x="469220" y="311741"/>
            <a:ext cx="4002768" cy="652483"/>
            <a:chOff x="469220" y="311741"/>
            <a:chExt cx="4002768" cy="652483"/>
          </a:xfrm>
        </p:grpSpPr>
        <p:pic>
          <p:nvPicPr>
            <p:cNvPr id="5" name="图片 4">
              <a:extLst>
                <a:ext uri="{FF2B5EF4-FFF2-40B4-BE49-F238E27FC236}">
                  <a16:creationId xmlns:a16="http://schemas.microsoft.com/office/drawing/2014/main" id="{4BDB5A5B-8BD3-379C-04AD-6A6146715E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2144362" y="-1363401"/>
              <a:ext cx="652483" cy="4002768"/>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7" name="文本框 6">
              <a:extLst>
                <a:ext uri="{FF2B5EF4-FFF2-40B4-BE49-F238E27FC236}">
                  <a16:creationId xmlns:a16="http://schemas.microsoft.com/office/drawing/2014/main" id="{9F4285F4-EBFE-200D-2499-2B09E243FB9D}"/>
                </a:ext>
              </a:extLst>
            </p:cNvPr>
            <p:cNvSpPr txBox="1"/>
            <p:nvPr/>
          </p:nvSpPr>
          <p:spPr>
            <a:xfrm>
              <a:off x="676343" y="407149"/>
              <a:ext cx="3681345" cy="461665"/>
            </a:xfrm>
            <a:prstGeom prst="rect">
              <a:avLst/>
            </a:prstGeom>
            <a:noFill/>
            <a:ln>
              <a:noFill/>
            </a:ln>
          </p:spPr>
          <p:txBody>
            <a:bodyPr wrap="square" rtlCol="0">
              <a:spAutoFit/>
            </a:bodyPr>
            <a:lstStyle/>
            <a:p>
              <a:r>
                <a:rPr lang="en-US" altLang="zh-CN" sz="2400"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ARMA-EGARCH</a:t>
              </a: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 Fitting</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8" name="文本框 7">
            <a:extLst>
              <a:ext uri="{FF2B5EF4-FFF2-40B4-BE49-F238E27FC236}">
                <a16:creationId xmlns:a16="http://schemas.microsoft.com/office/drawing/2014/main" id="{BBEF7AE6-0B35-846D-CC83-C3AFFADF1987}"/>
              </a:ext>
            </a:extLst>
          </p:cNvPr>
          <p:cNvSpPr txBox="1"/>
          <p:nvPr/>
        </p:nvSpPr>
        <p:spPr>
          <a:xfrm>
            <a:off x="1118217" y="1701493"/>
            <a:ext cx="9439466" cy="791499"/>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Next, we fit an </a:t>
            </a:r>
            <a:r>
              <a:rPr lang="en-US" altLang="zh-CN" sz="1600" dirty="0" err="1">
                <a:solidFill>
                  <a:schemeClr val="tx1">
                    <a:lumMod val="50000"/>
                    <a:lumOff val="50000"/>
                  </a:schemeClr>
                </a:solidFill>
                <a:latin typeface="仓耳青禾体-谷力 W04" panose="02020400000000000000" pitchFamily="18" charset="-122"/>
                <a:ea typeface="仓耳青禾体-谷力 W04" panose="02020400000000000000" pitchFamily="18" charset="-122"/>
              </a:rPr>
              <a:t>ARMA-EGARCH</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model to the Hong Kong transportation stocks data to capture the volatility clustering and leverage effects. The table below displays the results of the model estimation.</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17" name="图片 16">
            <a:extLst>
              <a:ext uri="{FF2B5EF4-FFF2-40B4-BE49-F238E27FC236}">
                <a16:creationId xmlns:a16="http://schemas.microsoft.com/office/drawing/2014/main" id="{08107C6C-6588-D13A-ABFA-B8A302B747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996" t="12573" r="995" b="66000"/>
          <a:stretch>
            <a:fillRect/>
          </a:stretch>
        </p:blipFill>
        <p:spPr>
          <a:xfrm flipH="1">
            <a:off x="7577278" y="-1"/>
            <a:ext cx="4614722" cy="1577851"/>
          </a:xfrm>
          <a:prstGeom prst="rect">
            <a:avLst/>
          </a:prstGeom>
        </p:spPr>
      </p:pic>
      <p:pic>
        <p:nvPicPr>
          <p:cNvPr id="4" name="图片 3">
            <a:extLst>
              <a:ext uri="{FF2B5EF4-FFF2-40B4-BE49-F238E27FC236}">
                <a16:creationId xmlns:a16="http://schemas.microsoft.com/office/drawing/2014/main" id="{199DAE26-DF50-2B11-A09C-7823BB8C0FBE}"/>
              </a:ext>
            </a:extLst>
          </p:cNvPr>
          <p:cNvPicPr>
            <a:picLocks noChangeAspect="1"/>
          </p:cNvPicPr>
          <p:nvPr/>
        </p:nvPicPr>
        <p:blipFill>
          <a:blip r:embed="rId7"/>
          <a:stretch>
            <a:fillRect/>
          </a:stretch>
        </p:blipFill>
        <p:spPr>
          <a:xfrm>
            <a:off x="954495" y="2840860"/>
            <a:ext cx="9766910" cy="3443823"/>
          </a:xfrm>
          <a:prstGeom prst="rect">
            <a:avLst/>
          </a:prstGeom>
        </p:spPr>
      </p:pic>
      <p:sp>
        <p:nvSpPr>
          <p:cNvPr id="9" name="文本框 8">
            <a:extLst>
              <a:ext uri="{FF2B5EF4-FFF2-40B4-BE49-F238E27FC236}">
                <a16:creationId xmlns:a16="http://schemas.microsoft.com/office/drawing/2014/main" id="{7003E753-8EB5-3344-885E-E758827CF043}"/>
              </a:ext>
            </a:extLst>
          </p:cNvPr>
          <p:cNvSpPr txBox="1"/>
          <p:nvPr/>
        </p:nvSpPr>
        <p:spPr>
          <a:xfrm>
            <a:off x="891565" y="6335174"/>
            <a:ext cx="9439466" cy="422167"/>
          </a:xfrm>
          <a:prstGeom prst="rect">
            <a:avLst/>
          </a:prstGeom>
          <a:noFill/>
        </p:spPr>
        <p:txBody>
          <a:bodyPr wrap="square" rtlCol="0">
            <a:spAutoFit/>
          </a:bodyPr>
          <a:lstStyle/>
          <a:p>
            <a:pPr>
              <a:lnSpc>
                <a:spcPct val="150000"/>
              </a:lnSpc>
            </a:pPr>
            <a:r>
              <a:rPr lang="en-US" altLang="zh-CN" sz="1600" dirty="0">
                <a:solidFill>
                  <a:srgbClr val="FFF9CD"/>
                </a:solidFill>
                <a:latin typeface="仓耳青禾体-谷力 W04" panose="02020400000000000000" pitchFamily="18" charset="-122"/>
                <a:ea typeface="仓耳青禾体-谷力 W04" panose="02020400000000000000" pitchFamily="18" charset="-122"/>
              </a:rPr>
              <a:t>Note: "*" represents significance at the 5% level.</a:t>
            </a:r>
            <a:endParaRPr lang="zh-CN" altLang="en-US" sz="1600" dirty="0">
              <a:solidFill>
                <a:srgbClr val="FFF9CD"/>
              </a:solidFill>
              <a:latin typeface="仓耳青禾体-谷力 W04" panose="02020400000000000000" pitchFamily="18" charset="-122"/>
              <a:ea typeface="仓耳青禾体-谷力 W04" panose="02020400000000000000" pitchFamily="18" charset="-122"/>
            </a:endParaRPr>
          </a:p>
        </p:txBody>
      </p:sp>
    </p:spTree>
    <p:custDataLst>
      <p:tags r:id="rId1"/>
    </p:custDataLst>
    <p:extLst>
      <p:ext uri="{BB962C8B-B14F-4D97-AF65-F5344CB8AC3E}">
        <p14:creationId xmlns:p14="http://schemas.microsoft.com/office/powerpoint/2010/main" val="415926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996" t="12573" r="995" b="66000"/>
          <a:stretch>
            <a:fillRect/>
          </a:stretch>
        </p:blipFill>
        <p:spPr>
          <a:xfrm>
            <a:off x="0" y="-27883"/>
            <a:ext cx="4747529" cy="1623260"/>
          </a:xfrm>
          <a:prstGeom prst="rect">
            <a:avLst/>
          </a:prstGeom>
        </p:spPr>
      </p:pic>
      <p:pic>
        <p:nvPicPr>
          <p:cNvPr id="16" name="图片 15">
            <a:extLst>
              <a:ext uri="{FF2B5EF4-FFF2-40B4-BE49-F238E27FC236}">
                <a16:creationId xmlns:a16="http://schemas.microsoft.com/office/drawing/2014/main" id="{EB1B05F8-75CD-10F0-B6BD-C590E65F88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082" r="9938"/>
          <a:stretch>
            <a:fillRect/>
          </a:stretch>
        </p:blipFill>
        <p:spPr>
          <a:xfrm rot="5400000">
            <a:off x="4061605" y="-1267028"/>
            <a:ext cx="4305720" cy="12192002"/>
          </a:xfrm>
          <a:prstGeom prst="rect">
            <a:avLst/>
          </a:prstGeom>
        </p:spPr>
      </p:pic>
      <p:cxnSp>
        <p:nvCxnSpPr>
          <p:cNvPr id="6" name="直接连接符 5"/>
          <p:cNvCxnSpPr/>
          <p:nvPr/>
        </p:nvCxnSpPr>
        <p:spPr>
          <a:xfrm flipV="1">
            <a:off x="891565" y="1773075"/>
            <a:ext cx="0" cy="645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FC2037BC-1628-0343-F9FD-25B4F11B9895}"/>
              </a:ext>
            </a:extLst>
          </p:cNvPr>
          <p:cNvGrpSpPr/>
          <p:nvPr/>
        </p:nvGrpSpPr>
        <p:grpSpPr>
          <a:xfrm>
            <a:off x="469219" y="311741"/>
            <a:ext cx="3002643" cy="652483"/>
            <a:chOff x="469219" y="311741"/>
            <a:chExt cx="3002643" cy="652483"/>
          </a:xfrm>
        </p:grpSpPr>
        <p:pic>
          <p:nvPicPr>
            <p:cNvPr id="5" name="图片 4">
              <a:extLst>
                <a:ext uri="{FF2B5EF4-FFF2-40B4-BE49-F238E27FC236}">
                  <a16:creationId xmlns:a16="http://schemas.microsoft.com/office/drawing/2014/main" id="{4BDB5A5B-8BD3-379C-04AD-6A6146715E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1644299" y="-863339"/>
              <a:ext cx="652483" cy="300264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7" name="文本框 6">
              <a:extLst>
                <a:ext uri="{FF2B5EF4-FFF2-40B4-BE49-F238E27FC236}">
                  <a16:creationId xmlns:a16="http://schemas.microsoft.com/office/drawing/2014/main" id="{9F4285F4-EBFE-200D-2499-2B09E243FB9D}"/>
                </a:ext>
              </a:extLst>
            </p:cNvPr>
            <p:cNvSpPr txBox="1"/>
            <p:nvPr/>
          </p:nvSpPr>
          <p:spPr>
            <a:xfrm>
              <a:off x="676344" y="407149"/>
              <a:ext cx="2624070"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Model Checking</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8" name="文本框 7">
            <a:extLst>
              <a:ext uri="{FF2B5EF4-FFF2-40B4-BE49-F238E27FC236}">
                <a16:creationId xmlns:a16="http://schemas.microsoft.com/office/drawing/2014/main" id="{BBEF7AE6-0B35-846D-CC83-C3AFFADF1987}"/>
              </a:ext>
            </a:extLst>
          </p:cNvPr>
          <p:cNvSpPr txBox="1"/>
          <p:nvPr/>
        </p:nvSpPr>
        <p:spPr>
          <a:xfrm>
            <a:off x="1203942" y="1515282"/>
            <a:ext cx="9439466" cy="1160831"/>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Before we finalize our time series model, we need to check its assumptions. In this step, we will check whether the residuals of the </a:t>
            </a:r>
            <a:r>
              <a:rPr lang="en-US" altLang="zh-CN" sz="1600" dirty="0" err="1">
                <a:solidFill>
                  <a:schemeClr val="tx1">
                    <a:lumMod val="50000"/>
                    <a:lumOff val="50000"/>
                  </a:schemeClr>
                </a:solidFill>
                <a:latin typeface="仓耳青禾体-谷力 W04" panose="02020400000000000000" pitchFamily="18" charset="-122"/>
                <a:ea typeface="仓耳青禾体-谷力 W04" panose="02020400000000000000" pitchFamily="18" charset="-122"/>
              </a:rPr>
              <a:t>ARMA-EGARCH</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model satisfy the white noise assumption and have an ARCH effect.</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17" name="图片 16">
            <a:extLst>
              <a:ext uri="{FF2B5EF4-FFF2-40B4-BE49-F238E27FC236}">
                <a16:creationId xmlns:a16="http://schemas.microsoft.com/office/drawing/2014/main" id="{08107C6C-6588-D13A-ABFA-B8A302B747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996" t="12573" r="995" b="66000"/>
          <a:stretch>
            <a:fillRect/>
          </a:stretch>
        </p:blipFill>
        <p:spPr>
          <a:xfrm flipH="1">
            <a:off x="7577278" y="-1"/>
            <a:ext cx="4614722" cy="1577851"/>
          </a:xfrm>
          <a:prstGeom prst="rect">
            <a:avLst/>
          </a:prstGeom>
        </p:spPr>
      </p:pic>
      <p:pic>
        <p:nvPicPr>
          <p:cNvPr id="4" name="图片 3">
            <a:extLst>
              <a:ext uri="{FF2B5EF4-FFF2-40B4-BE49-F238E27FC236}">
                <a16:creationId xmlns:a16="http://schemas.microsoft.com/office/drawing/2014/main" id="{88669634-55E7-4B17-8E27-7A5DB5B2923D}"/>
              </a:ext>
            </a:extLst>
          </p:cNvPr>
          <p:cNvPicPr>
            <a:picLocks noChangeAspect="1"/>
          </p:cNvPicPr>
          <p:nvPr/>
        </p:nvPicPr>
        <p:blipFill>
          <a:blip r:embed="rId7"/>
          <a:stretch>
            <a:fillRect/>
          </a:stretch>
        </p:blipFill>
        <p:spPr>
          <a:xfrm>
            <a:off x="891565" y="3455322"/>
            <a:ext cx="10645801" cy="1513796"/>
          </a:xfrm>
          <a:prstGeom prst="rect">
            <a:avLst/>
          </a:prstGeom>
        </p:spPr>
      </p:pic>
    </p:spTree>
    <p:custDataLst>
      <p:tags r:id="rId1"/>
    </p:custDataLst>
    <p:extLst>
      <p:ext uri="{BB962C8B-B14F-4D97-AF65-F5344CB8AC3E}">
        <p14:creationId xmlns:p14="http://schemas.microsoft.com/office/powerpoint/2010/main" val="3402154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r="15617"/>
          <a:stretch>
            <a:fillRect/>
          </a:stretch>
        </p:blipFill>
        <p:spPr>
          <a:xfrm rot="5400000">
            <a:off x="2667000" y="-2667000"/>
            <a:ext cx="6858000" cy="1219200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4996" t="6889" r="995" b="66000"/>
          <a:stretch>
            <a:fillRect/>
          </a:stretch>
        </p:blipFill>
        <p:spPr>
          <a:xfrm>
            <a:off x="0" y="0"/>
            <a:ext cx="5319260" cy="230124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687" t="51164" r="10430"/>
          <a:stretch>
            <a:fillRect/>
          </a:stretch>
        </p:blipFill>
        <p:spPr>
          <a:xfrm flipH="1">
            <a:off x="8136732" y="3598433"/>
            <a:ext cx="4160184" cy="3429000"/>
          </a:xfrm>
          <a:prstGeom prst="rect">
            <a:avLst/>
          </a:prstGeo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3688216" y="1235824"/>
            <a:ext cx="843298" cy="346527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20" name="文本框 19"/>
          <p:cNvSpPr txBox="1"/>
          <p:nvPr/>
        </p:nvSpPr>
        <p:spPr>
          <a:xfrm>
            <a:off x="4297720" y="1260995"/>
            <a:ext cx="3999190" cy="830997"/>
          </a:xfrm>
          <a:prstGeom prst="rect">
            <a:avLst/>
          </a:prstGeom>
          <a:noFill/>
          <a:ln>
            <a:noFill/>
          </a:ln>
        </p:spPr>
        <p:txBody>
          <a:bodyPr wrap="square" rtlCol="0">
            <a:spAutoFit/>
          </a:bodyPr>
          <a:lstStyle/>
          <a:p>
            <a:pPr algn="dist"/>
            <a:r>
              <a:rPr lang="en-US" altLang="zh-CN" sz="48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CONTENTS</a:t>
            </a:r>
            <a:endParaRPr lang="zh-CN" altLang="en-US" sz="48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21" name="文本框 20"/>
          <p:cNvSpPr txBox="1"/>
          <p:nvPr/>
        </p:nvSpPr>
        <p:spPr>
          <a:xfrm>
            <a:off x="2456956" y="2627593"/>
            <a:ext cx="3019316" cy="707886"/>
          </a:xfrm>
          <a:prstGeom prst="rect">
            <a:avLst/>
          </a:prstGeom>
          <a:noFill/>
          <a:ln>
            <a:noFill/>
          </a:ln>
        </p:spPr>
        <p:txBody>
          <a:bodyPr wrap="square" rtlCol="0">
            <a:spAutoFit/>
          </a:bodyPr>
          <a:lstStyle/>
          <a:p>
            <a:r>
              <a:rPr lang="en-US" altLang="zh-CN"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01. Introduction and Background</a:t>
            </a:r>
            <a:endParaRPr lang="zh-CN" altLang="en-US"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cxnSp>
        <p:nvCxnSpPr>
          <p:cNvPr id="22" name="直接连接符 21"/>
          <p:cNvCxnSpPr/>
          <p:nvPr/>
        </p:nvCxnSpPr>
        <p:spPr>
          <a:xfrm>
            <a:off x="6096000" y="2107232"/>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8162056" y="1235825"/>
            <a:ext cx="843298" cy="346527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24" name="文本框 23"/>
          <p:cNvSpPr txBox="1"/>
          <p:nvPr/>
        </p:nvSpPr>
        <p:spPr>
          <a:xfrm>
            <a:off x="6979311" y="2631790"/>
            <a:ext cx="3208787" cy="707886"/>
          </a:xfrm>
          <a:prstGeom prst="rect">
            <a:avLst/>
          </a:prstGeom>
          <a:noFill/>
          <a:ln>
            <a:noFill/>
          </a:ln>
        </p:spPr>
        <p:txBody>
          <a:bodyPr wrap="square" rtlCol="0">
            <a:spAutoFit/>
          </a:bodyPr>
          <a:lstStyle/>
          <a:p>
            <a:r>
              <a:rPr lang="en-US" altLang="zh-CN"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02. Data Collection and Preprocessing</a:t>
            </a:r>
            <a:endParaRPr lang="zh-CN" altLang="en-US"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pic>
        <p:nvPicPr>
          <p:cNvPr id="25" name="图片 24"/>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3688216" y="2587086"/>
            <a:ext cx="843298" cy="346527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26" name="文本框 25"/>
          <p:cNvSpPr txBox="1"/>
          <p:nvPr/>
        </p:nvSpPr>
        <p:spPr>
          <a:xfrm>
            <a:off x="2456956" y="3986135"/>
            <a:ext cx="3527793" cy="707886"/>
          </a:xfrm>
          <a:prstGeom prst="rect">
            <a:avLst/>
          </a:prstGeom>
          <a:noFill/>
          <a:ln>
            <a:noFill/>
          </a:ln>
        </p:spPr>
        <p:txBody>
          <a:bodyPr wrap="square" rtlCol="0">
            <a:spAutoFit/>
          </a:bodyPr>
          <a:lstStyle/>
          <a:p>
            <a:r>
              <a:rPr lang="en-US" altLang="zh-CN"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03. Time Series Modeling and Forecasting</a:t>
            </a:r>
            <a:endParaRPr lang="zh-CN" altLang="en-US"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pic>
        <p:nvPicPr>
          <p:cNvPr id="27" name="图片 26"/>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8162056" y="2587087"/>
            <a:ext cx="843298" cy="346527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28" name="文本框 27"/>
          <p:cNvSpPr txBox="1"/>
          <p:nvPr/>
        </p:nvSpPr>
        <p:spPr>
          <a:xfrm>
            <a:off x="7008038" y="3978417"/>
            <a:ext cx="3208787" cy="707886"/>
          </a:xfrm>
          <a:prstGeom prst="rect">
            <a:avLst/>
          </a:prstGeom>
          <a:noFill/>
          <a:ln>
            <a:noFill/>
          </a:ln>
        </p:spPr>
        <p:txBody>
          <a:bodyPr wrap="square" rtlCol="0">
            <a:spAutoFit/>
          </a:bodyPr>
          <a:lstStyle/>
          <a:p>
            <a:r>
              <a:rPr lang="en-US" altLang="zh-CN"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04. Modeling Techniques and Results</a:t>
            </a:r>
            <a:endParaRPr lang="zh-CN" altLang="en-US"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pic>
        <p:nvPicPr>
          <p:cNvPr id="2" name="图片 1">
            <a:extLst>
              <a:ext uri="{FF2B5EF4-FFF2-40B4-BE49-F238E27FC236}">
                <a16:creationId xmlns:a16="http://schemas.microsoft.com/office/drawing/2014/main" id="{C722BDD0-242B-E5B4-8F26-CAF197336A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3697364" y="3950985"/>
            <a:ext cx="843298" cy="346527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4" name="文本框 3">
            <a:extLst>
              <a:ext uri="{FF2B5EF4-FFF2-40B4-BE49-F238E27FC236}">
                <a16:creationId xmlns:a16="http://schemas.microsoft.com/office/drawing/2014/main" id="{003EE546-105D-5103-9CFF-0F9DA59036D6}"/>
              </a:ext>
            </a:extLst>
          </p:cNvPr>
          <p:cNvSpPr txBox="1"/>
          <p:nvPr/>
        </p:nvSpPr>
        <p:spPr>
          <a:xfrm>
            <a:off x="2456956" y="5323645"/>
            <a:ext cx="3019316" cy="707886"/>
          </a:xfrm>
          <a:prstGeom prst="rect">
            <a:avLst/>
          </a:prstGeom>
          <a:noFill/>
          <a:ln>
            <a:noFill/>
          </a:ln>
        </p:spPr>
        <p:txBody>
          <a:bodyPr wrap="square" rtlCol="0">
            <a:spAutoFit/>
          </a:bodyPr>
          <a:lstStyle/>
          <a:p>
            <a:r>
              <a:rPr lang="en-US" altLang="zh-CN"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05. Forecasting and Future Outlook</a:t>
            </a:r>
            <a:endParaRPr lang="zh-CN" altLang="en-US"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pic>
        <p:nvPicPr>
          <p:cNvPr id="7" name="图片 6">
            <a:extLst>
              <a:ext uri="{FF2B5EF4-FFF2-40B4-BE49-F238E27FC236}">
                <a16:creationId xmlns:a16="http://schemas.microsoft.com/office/drawing/2014/main" id="{02123BE8-77D1-0B49-8427-C67DD545CC4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8162054" y="3950986"/>
            <a:ext cx="843298" cy="346527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8" name="文本框 7">
            <a:extLst>
              <a:ext uri="{FF2B5EF4-FFF2-40B4-BE49-F238E27FC236}">
                <a16:creationId xmlns:a16="http://schemas.microsoft.com/office/drawing/2014/main" id="{307A2CC7-1013-C8F0-062E-58BB7BCFDD58}"/>
              </a:ext>
            </a:extLst>
          </p:cNvPr>
          <p:cNvSpPr txBox="1"/>
          <p:nvPr/>
        </p:nvSpPr>
        <p:spPr>
          <a:xfrm>
            <a:off x="7008037" y="5380462"/>
            <a:ext cx="3208787" cy="707886"/>
          </a:xfrm>
          <a:prstGeom prst="rect">
            <a:avLst/>
          </a:prstGeom>
          <a:noFill/>
          <a:ln>
            <a:noFill/>
          </a:ln>
        </p:spPr>
        <p:txBody>
          <a:bodyPr wrap="square" rtlCol="0">
            <a:spAutoFit/>
          </a:bodyPr>
          <a:lstStyle/>
          <a:p>
            <a:r>
              <a:rPr lang="en-US" altLang="zh-CN"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06. Conclusion and Discussion</a:t>
            </a:r>
            <a:endParaRPr lang="zh-CN" altLang="en-US"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anim calcmode="lin" valueType="num">
                                      <p:cBhvr>
                                        <p:cTn id="42" dur="1000" fill="hold"/>
                                        <p:tgtEl>
                                          <p:spTgt spid="23"/>
                                        </p:tgtEl>
                                        <p:attrNameLst>
                                          <p:attrName>ppt_x</p:attrName>
                                        </p:attrNameLst>
                                      </p:cBhvr>
                                      <p:tavLst>
                                        <p:tav tm="0">
                                          <p:val>
                                            <p:strVal val="#ppt_x"/>
                                          </p:val>
                                        </p:tav>
                                        <p:tav tm="100000">
                                          <p:val>
                                            <p:strVal val="#ppt_x"/>
                                          </p:val>
                                        </p:tav>
                                      </p:tavLst>
                                    </p:anim>
                                    <p:anim calcmode="lin" valueType="num">
                                      <p:cBhvr>
                                        <p:cTn id="43" dur="1000" fill="hold"/>
                                        <p:tgtEl>
                                          <p:spTgt spid="2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anim calcmode="lin" valueType="num">
                                      <p:cBhvr>
                                        <p:cTn id="59" dur="1000" fill="hold"/>
                                        <p:tgtEl>
                                          <p:spTgt spid="26"/>
                                        </p:tgtEl>
                                        <p:attrNameLst>
                                          <p:attrName>ppt_x</p:attrName>
                                        </p:attrNameLst>
                                      </p:cBhvr>
                                      <p:tavLst>
                                        <p:tav tm="0">
                                          <p:val>
                                            <p:strVal val="#ppt_x"/>
                                          </p:val>
                                        </p:tav>
                                        <p:tav tm="100000">
                                          <p:val>
                                            <p:strVal val="#ppt_x"/>
                                          </p:val>
                                        </p:tav>
                                      </p:tavLst>
                                    </p:anim>
                                    <p:anim calcmode="lin" valueType="num">
                                      <p:cBhvr>
                                        <p:cTn id="6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1000"/>
                                        <p:tgtEl>
                                          <p:spTgt spid="27"/>
                                        </p:tgtEl>
                                      </p:cBhvr>
                                    </p:animEffect>
                                    <p:anim calcmode="lin" valueType="num">
                                      <p:cBhvr>
                                        <p:cTn id="66" dur="1000" fill="hold"/>
                                        <p:tgtEl>
                                          <p:spTgt spid="27"/>
                                        </p:tgtEl>
                                        <p:attrNameLst>
                                          <p:attrName>ppt_x</p:attrName>
                                        </p:attrNameLst>
                                      </p:cBhvr>
                                      <p:tavLst>
                                        <p:tav tm="0">
                                          <p:val>
                                            <p:strVal val="#ppt_x"/>
                                          </p:val>
                                        </p:tav>
                                        <p:tav tm="100000">
                                          <p:val>
                                            <p:strVal val="#ppt_x"/>
                                          </p:val>
                                        </p:tav>
                                      </p:tavLst>
                                    </p:anim>
                                    <p:anim calcmode="lin" valueType="num">
                                      <p:cBhvr>
                                        <p:cTn id="67" dur="1000" fill="hold"/>
                                        <p:tgtEl>
                                          <p:spTgt spid="2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anim calcmode="lin" valueType="num">
                                      <p:cBhvr>
                                        <p:cTn id="71" dur="1000" fill="hold"/>
                                        <p:tgtEl>
                                          <p:spTgt spid="28"/>
                                        </p:tgtEl>
                                        <p:attrNameLst>
                                          <p:attrName>ppt_x</p:attrName>
                                        </p:attrNameLst>
                                      </p:cBhvr>
                                      <p:tavLst>
                                        <p:tav tm="0">
                                          <p:val>
                                            <p:strVal val="#ppt_x"/>
                                          </p:val>
                                        </p:tav>
                                        <p:tav tm="100000">
                                          <p:val>
                                            <p:strVal val="#ppt_x"/>
                                          </p:val>
                                        </p:tav>
                                      </p:tavLst>
                                    </p:anim>
                                    <p:anim calcmode="lin" valueType="num">
                                      <p:cBhvr>
                                        <p:cTn id="7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1000"/>
                                        <p:tgtEl>
                                          <p:spTgt spid="2"/>
                                        </p:tgtEl>
                                      </p:cBhvr>
                                    </p:animEffect>
                                    <p:anim calcmode="lin" valueType="num">
                                      <p:cBhvr>
                                        <p:cTn id="78" dur="1000" fill="hold"/>
                                        <p:tgtEl>
                                          <p:spTgt spid="2"/>
                                        </p:tgtEl>
                                        <p:attrNameLst>
                                          <p:attrName>ppt_x</p:attrName>
                                        </p:attrNameLst>
                                      </p:cBhvr>
                                      <p:tavLst>
                                        <p:tav tm="0">
                                          <p:val>
                                            <p:strVal val="#ppt_x"/>
                                          </p:val>
                                        </p:tav>
                                        <p:tav tm="100000">
                                          <p:val>
                                            <p:strVal val="#ppt_x"/>
                                          </p:val>
                                        </p:tav>
                                      </p:tavLst>
                                    </p:anim>
                                    <p:anim calcmode="lin" valueType="num">
                                      <p:cBhvr>
                                        <p:cTn id="79" dur="1000" fill="hold"/>
                                        <p:tgtEl>
                                          <p:spTgt spid="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1000"/>
                                        <p:tgtEl>
                                          <p:spTgt spid="4"/>
                                        </p:tgtEl>
                                      </p:cBhvr>
                                    </p:animEffect>
                                    <p:anim calcmode="lin" valueType="num">
                                      <p:cBhvr>
                                        <p:cTn id="83" dur="1000" fill="hold"/>
                                        <p:tgtEl>
                                          <p:spTgt spid="4"/>
                                        </p:tgtEl>
                                        <p:attrNameLst>
                                          <p:attrName>ppt_x</p:attrName>
                                        </p:attrNameLst>
                                      </p:cBhvr>
                                      <p:tavLst>
                                        <p:tav tm="0">
                                          <p:val>
                                            <p:strVal val="#ppt_x"/>
                                          </p:val>
                                        </p:tav>
                                        <p:tav tm="100000">
                                          <p:val>
                                            <p:strVal val="#ppt_x"/>
                                          </p:val>
                                        </p:tav>
                                      </p:tavLst>
                                    </p:anim>
                                    <p:anim calcmode="lin" valueType="num">
                                      <p:cBhvr>
                                        <p:cTn id="8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fade">
                                      <p:cBhvr>
                                        <p:cTn id="89" dur="1000"/>
                                        <p:tgtEl>
                                          <p:spTgt spid="7"/>
                                        </p:tgtEl>
                                      </p:cBhvr>
                                    </p:animEffect>
                                    <p:anim calcmode="lin" valueType="num">
                                      <p:cBhvr>
                                        <p:cTn id="90" dur="1000" fill="hold"/>
                                        <p:tgtEl>
                                          <p:spTgt spid="7"/>
                                        </p:tgtEl>
                                        <p:attrNameLst>
                                          <p:attrName>ppt_x</p:attrName>
                                        </p:attrNameLst>
                                      </p:cBhvr>
                                      <p:tavLst>
                                        <p:tav tm="0">
                                          <p:val>
                                            <p:strVal val="#ppt_x"/>
                                          </p:val>
                                        </p:tav>
                                        <p:tav tm="100000">
                                          <p:val>
                                            <p:strVal val="#ppt_x"/>
                                          </p:val>
                                        </p:tav>
                                      </p:tavLst>
                                    </p:anim>
                                    <p:anim calcmode="lin" valueType="num">
                                      <p:cBhvr>
                                        <p:cTn id="91" dur="1000" fill="hold"/>
                                        <p:tgtEl>
                                          <p:spTgt spid="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1000"/>
                                        <p:tgtEl>
                                          <p:spTgt spid="8"/>
                                        </p:tgtEl>
                                      </p:cBhvr>
                                    </p:animEffect>
                                    <p:anim calcmode="lin" valueType="num">
                                      <p:cBhvr>
                                        <p:cTn id="95" dur="1000" fill="hold"/>
                                        <p:tgtEl>
                                          <p:spTgt spid="8"/>
                                        </p:tgtEl>
                                        <p:attrNameLst>
                                          <p:attrName>ppt_x</p:attrName>
                                        </p:attrNameLst>
                                      </p:cBhvr>
                                      <p:tavLst>
                                        <p:tav tm="0">
                                          <p:val>
                                            <p:strVal val="#ppt_x"/>
                                          </p:val>
                                        </p:tav>
                                        <p:tav tm="100000">
                                          <p:val>
                                            <p:strVal val="#ppt_x"/>
                                          </p:val>
                                        </p:tav>
                                      </p:tavLst>
                                    </p:anim>
                                    <p:anim calcmode="lin" valueType="num">
                                      <p:cBhvr>
                                        <p:cTn id="9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26" grpId="0"/>
      <p:bldP spid="28" grpId="0"/>
      <p:bldP spid="4"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5617"/>
          <a:stretch>
            <a:fillRect/>
          </a:stretch>
        </p:blipFill>
        <p:spPr>
          <a:xfrm rot="5400000">
            <a:off x="2667000" y="-2667000"/>
            <a:ext cx="6858000" cy="1219200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8594"/>
          <a:stretch>
            <a:fillRect/>
          </a:stretch>
        </p:blipFill>
        <p:spPr>
          <a:xfrm rot="5400000">
            <a:off x="2667000" y="-2667000"/>
            <a:ext cx="6858000" cy="12192000"/>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4861560" y="1130984"/>
            <a:ext cx="4693920" cy="4693920"/>
          </a:xfrm>
          <a:prstGeom prst="ellips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headEnd/>
            <a:tailEnd/>
          </a:ln>
        </p:spPr>
      </p:pic>
      <p:sp>
        <p:nvSpPr>
          <p:cNvPr id="11" name="文本框 10"/>
          <p:cNvSpPr txBox="1"/>
          <p:nvPr/>
        </p:nvSpPr>
        <p:spPr>
          <a:xfrm>
            <a:off x="2266627" y="2973634"/>
            <a:ext cx="2110410" cy="1862048"/>
          </a:xfrm>
          <a:prstGeom prst="rect">
            <a:avLst/>
          </a:prstGeom>
          <a:noFill/>
          <a:ln>
            <a:noFill/>
          </a:ln>
        </p:spPr>
        <p:txBody>
          <a:bodyPr wrap="square" rtlCol="0">
            <a:spAutoFit/>
          </a:bodyPr>
          <a:lstStyle/>
          <a:p>
            <a:r>
              <a:rPr lang="en-US" altLang="zh-CN"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05</a:t>
            </a:r>
            <a:endParaRPr lang="zh-CN" altLang="en-US"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5358617" y="2547120"/>
            <a:ext cx="5320269" cy="1200329"/>
          </a:xfrm>
          <a:prstGeom prst="rect">
            <a:avLst/>
          </a:prstGeom>
          <a:noFill/>
          <a:ln>
            <a:noFill/>
          </a:ln>
        </p:spPr>
        <p:txBody>
          <a:bodyPr wrap="square" rtlCol="0">
            <a:spAutoFit/>
          </a:bodyPr>
          <a:lstStyle/>
          <a:p>
            <a:r>
              <a:rPr lang="en-US" altLang="zh-CN"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Forecasting and Future Outlook</a:t>
            </a:r>
            <a:endParaRPr lang="zh-CN" altLang="en-US"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cxnSp>
        <p:nvCxnSpPr>
          <p:cNvPr id="14" name="直接连接符 13"/>
          <p:cNvCxnSpPr/>
          <p:nvPr/>
        </p:nvCxnSpPr>
        <p:spPr>
          <a:xfrm>
            <a:off x="6912320" y="2224062"/>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sp>
        <p:nvSpPr>
          <p:cNvPr id="15" name="Synergistically utilize technically sound portals with frictionless chains. Dramatically customize…"/>
          <p:cNvSpPr txBox="1"/>
          <p:nvPr/>
        </p:nvSpPr>
        <p:spPr>
          <a:xfrm>
            <a:off x="5132578" y="4070506"/>
            <a:ext cx="5546308" cy="1231106"/>
          </a:xfrm>
          <a:prstGeom prst="rect">
            <a:avLst/>
          </a:prstGeom>
          <a:ln w="12700">
            <a:miter lim="400000"/>
          </a:ln>
        </p:spPr>
        <p:txBody>
          <a:bodyPr wrap="square" lIns="0" tIns="0" rIns="0" bIns="0">
            <a:spAutoFit/>
          </a:bodyPr>
          <a:lstStyle/>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Presenting forecasting results for each stock based on the time series models.</a:t>
            </a:r>
          </a:p>
          <a:p>
            <a:pPr defTabSz="412750" hangingPunct="0">
              <a:defRPr sz="2000" b="0">
                <a:solidFill>
                  <a:srgbClr val="1C1F25"/>
                </a:solidFill>
                <a:latin typeface="Roboto Bold"/>
                <a:ea typeface="Roboto Bold"/>
                <a:cs typeface="Roboto Bold"/>
                <a:sym typeface="Roboto Bold"/>
              </a:defRPr>
            </a:pPr>
            <a:endPar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endParaRP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Discussing potential future trends and investment opportunities in the transportation sector.</a:t>
            </a:r>
            <a:endParaRPr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endParaRPr>
          </a:p>
        </p:txBody>
      </p:sp>
    </p:spTree>
    <p:extLst>
      <p:ext uri="{BB962C8B-B14F-4D97-AF65-F5344CB8AC3E}">
        <p14:creationId xmlns:p14="http://schemas.microsoft.com/office/powerpoint/2010/main" val="293943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23C4372-CFB0-AC81-3417-3746EDF9B9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082" r="9938"/>
          <a:stretch>
            <a:fillRect/>
          </a:stretch>
        </p:blipFill>
        <p:spPr>
          <a:xfrm rot="5400000">
            <a:off x="3943139" y="-1390861"/>
            <a:ext cx="4305720" cy="12192002"/>
          </a:xfrm>
          <a:prstGeom prst="rect">
            <a:avLst/>
          </a:prstGeom>
        </p:spPr>
      </p:pic>
      <p:sp>
        <p:nvSpPr>
          <p:cNvPr id="21" name="îŝḻîḍè"/>
          <p:cNvSpPr/>
          <p:nvPr/>
        </p:nvSpPr>
        <p:spPr bwMode="auto">
          <a:xfrm>
            <a:off x="6260810" y="3521411"/>
            <a:ext cx="242720" cy="18204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390 w 533400"/>
              <a:gd name="connsiteY9" fmla="*/ 198636 h 400050"/>
              <a:gd name="connsiteX10" fmla="*/ 351362 w 533400"/>
              <a:gd name="connsiteY10" fmla="*/ 204188 h 400050"/>
              <a:gd name="connsiteX11" fmla="*/ 351362 w 533400"/>
              <a:gd name="connsiteY11" fmla="*/ 204188 h 400050"/>
              <a:gd name="connsiteX12" fmla="*/ 267088 w 533400"/>
              <a:gd name="connsiteY12" fmla="*/ 315607 h 400050"/>
              <a:gd name="connsiteX13" fmla="*/ 264627 w 533400"/>
              <a:gd name="connsiteY13" fmla="*/ 318450 h 400050"/>
              <a:gd name="connsiteX14" fmla="*/ 224217 w 533400"/>
              <a:gd name="connsiteY14" fmla="*/ 318698 h 400050"/>
              <a:gd name="connsiteX15" fmla="*/ 224217 w 533400"/>
              <a:gd name="connsiteY15" fmla="*/ 318698 h 400050"/>
              <a:gd name="connsiteX16" fmla="*/ 162105 w 533400"/>
              <a:gd name="connsiteY16" fmla="*/ 257341 h 400050"/>
              <a:gd name="connsiteX17" fmla="*/ 160160 w 533400"/>
              <a:gd name="connsiteY17" fmla="*/ 255588 h 400050"/>
              <a:gd name="connsiteX18" fmla="*/ 119942 w 533400"/>
              <a:gd name="connsiteY18" fmla="*/ 259532 h 400050"/>
              <a:gd name="connsiteX19" fmla="*/ 119942 w 533400"/>
              <a:gd name="connsiteY19" fmla="*/ 259532 h 400050"/>
              <a:gd name="connsiteX20" fmla="*/ 32448 w 533400"/>
              <a:gd name="connsiteY20" fmla="*/ 366050 h 400050"/>
              <a:gd name="connsiteX21" fmla="*/ 30283 w 533400"/>
              <a:gd name="connsiteY21" fmla="*/ 372096 h 400050"/>
              <a:gd name="connsiteX22" fmla="*/ 39808 w 533400"/>
              <a:gd name="connsiteY22" fmla="*/ 381621 h 400050"/>
              <a:gd name="connsiteX23" fmla="*/ 39808 w 533400"/>
              <a:gd name="connsiteY23" fmla="*/ 381621 h 400050"/>
              <a:gd name="connsiteX24" fmla="*/ 497188 w 533400"/>
              <a:gd name="connsiteY24" fmla="*/ 381621 h 400050"/>
              <a:gd name="connsiteX25" fmla="*/ 502461 w 533400"/>
              <a:gd name="connsiteY25" fmla="*/ 380028 h 400050"/>
              <a:gd name="connsiteX26" fmla="*/ 505121 w 533400"/>
              <a:gd name="connsiteY26" fmla="*/ 366823 h 400050"/>
              <a:gd name="connsiteX27" fmla="*/ 505121 w 533400"/>
              <a:gd name="connsiteY27" fmla="*/ 366823 h 400050"/>
              <a:gd name="connsiteX28" fmla="*/ 397949 w 533400"/>
              <a:gd name="connsiteY28" fmla="*/ 205607 h 400050"/>
              <a:gd name="connsiteX29" fmla="*/ 391390 w 533400"/>
              <a:gd name="connsiteY29" fmla="*/ 19863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15" y="621"/>
                  <a:pt x="534008" y="13414"/>
                  <a:pt x="534008" y="29196"/>
                </a:cubicBezTo>
                <a:lnTo>
                  <a:pt x="534008" y="372096"/>
                </a:lnTo>
                <a:cubicBezTo>
                  <a:pt x="534008" y="387878"/>
                  <a:pt x="521215" y="400671"/>
                  <a:pt x="505433" y="400671"/>
                </a:cubicBezTo>
                <a:lnTo>
                  <a:pt x="29183" y="400671"/>
                </a:lnTo>
                <a:cubicBezTo>
                  <a:pt x="13402" y="400671"/>
                  <a:pt x="608" y="387878"/>
                  <a:pt x="608" y="372096"/>
                </a:cubicBezTo>
                <a:lnTo>
                  <a:pt x="608" y="29196"/>
                </a:lnTo>
                <a:cubicBezTo>
                  <a:pt x="608" y="13414"/>
                  <a:pt x="13402" y="621"/>
                  <a:pt x="29183" y="621"/>
                </a:cubicBezTo>
                <a:lnTo>
                  <a:pt x="505433" y="621"/>
                </a:lnTo>
                <a:close/>
                <a:moveTo>
                  <a:pt x="391390" y="198636"/>
                </a:moveTo>
                <a:cubicBezTo>
                  <a:pt x="378803" y="189116"/>
                  <a:pt x="360883" y="191602"/>
                  <a:pt x="351362" y="204188"/>
                </a:cubicBezTo>
                <a:lnTo>
                  <a:pt x="351362" y="204188"/>
                </a:lnTo>
                <a:lnTo>
                  <a:pt x="267088" y="315607"/>
                </a:lnTo>
                <a:cubicBezTo>
                  <a:pt x="266332" y="316607"/>
                  <a:pt x="265509" y="317558"/>
                  <a:pt x="264627" y="318450"/>
                </a:cubicBezTo>
                <a:cubicBezTo>
                  <a:pt x="253536" y="329677"/>
                  <a:pt x="235444" y="329788"/>
                  <a:pt x="224217" y="318698"/>
                </a:cubicBezTo>
                <a:lnTo>
                  <a:pt x="224217" y="318698"/>
                </a:lnTo>
                <a:lnTo>
                  <a:pt x="162105" y="257341"/>
                </a:lnTo>
                <a:cubicBezTo>
                  <a:pt x="161484" y="256727"/>
                  <a:pt x="160836" y="256142"/>
                  <a:pt x="160160" y="255588"/>
                </a:cubicBezTo>
                <a:cubicBezTo>
                  <a:pt x="147965" y="245572"/>
                  <a:pt x="129959" y="247338"/>
                  <a:pt x="119942" y="259532"/>
                </a:cubicBezTo>
                <a:lnTo>
                  <a:pt x="119942" y="259532"/>
                </a:lnTo>
                <a:lnTo>
                  <a:pt x="32448" y="366050"/>
                </a:lnTo>
                <a:cubicBezTo>
                  <a:pt x="31048" y="367755"/>
                  <a:pt x="30283" y="369891"/>
                  <a:pt x="30283" y="372096"/>
                </a:cubicBezTo>
                <a:cubicBezTo>
                  <a:pt x="30283" y="377357"/>
                  <a:pt x="34548" y="381621"/>
                  <a:pt x="39808" y="381621"/>
                </a:cubicBezTo>
                <a:lnTo>
                  <a:pt x="39808" y="381621"/>
                </a:lnTo>
                <a:lnTo>
                  <a:pt x="497188" y="381621"/>
                </a:lnTo>
                <a:cubicBezTo>
                  <a:pt x="499065" y="381621"/>
                  <a:pt x="500899" y="381067"/>
                  <a:pt x="502461" y="380028"/>
                </a:cubicBezTo>
                <a:cubicBezTo>
                  <a:pt x="506843" y="377116"/>
                  <a:pt x="508033" y="371204"/>
                  <a:pt x="505121" y="366823"/>
                </a:cubicBezTo>
                <a:lnTo>
                  <a:pt x="505121" y="366823"/>
                </a:lnTo>
                <a:lnTo>
                  <a:pt x="397949" y="205607"/>
                </a:lnTo>
                <a:cubicBezTo>
                  <a:pt x="396170" y="202931"/>
                  <a:pt x="393952" y="200575"/>
                  <a:pt x="391390" y="198636"/>
                </a:cubicBezTo>
                <a:close/>
                <a:moveTo>
                  <a:pt x="95858" y="57771"/>
                </a:moveTo>
                <a:cubicBezTo>
                  <a:pt x="74816" y="57771"/>
                  <a:pt x="57758" y="74829"/>
                  <a:pt x="57758" y="95871"/>
                </a:cubicBezTo>
                <a:cubicBezTo>
                  <a:pt x="57758" y="116913"/>
                  <a:pt x="74816" y="133971"/>
                  <a:pt x="95858" y="133971"/>
                </a:cubicBezTo>
                <a:cubicBezTo>
                  <a:pt x="116900" y="133971"/>
                  <a:pt x="133958" y="116913"/>
                  <a:pt x="133958" y="95871"/>
                </a:cubicBezTo>
                <a:cubicBezTo>
                  <a:pt x="133958" y="74829"/>
                  <a:pt x="116900" y="57771"/>
                  <a:pt x="95858" y="57771"/>
                </a:cubicBezTo>
                <a:close/>
              </a:path>
            </a:pathLst>
          </a:custGeom>
          <a:solidFill>
            <a:schemeClr val="bg1"/>
          </a:solidFill>
          <a:ln>
            <a:noFill/>
          </a:ln>
        </p:spPr>
        <p:txBody>
          <a:bodyPr wrap="square" lIns="91440" tIns="45720" rIns="91440" bIns="45720">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8" name="îṣļíḋê"/>
          <p:cNvSpPr/>
          <p:nvPr/>
        </p:nvSpPr>
        <p:spPr>
          <a:xfrm>
            <a:off x="6289294" y="3029738"/>
            <a:ext cx="505278" cy="505277"/>
          </a:xfrm>
          <a:prstGeom prst="ellipse">
            <a:avLst/>
          </a:prstGeom>
          <a:solidFill>
            <a:schemeClr val="tx1"/>
          </a:solidFill>
          <a:ln w="12700">
            <a:miter lim="400000"/>
          </a:ln>
        </p:spPr>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3200" cap="none">
              <a:solidFill>
                <a:srgbClr val="FFFFFF"/>
              </a:solidFill>
            </a:endParaRPr>
          </a:p>
        </p:txBody>
      </p:sp>
      <p:sp>
        <p:nvSpPr>
          <p:cNvPr id="19" name="íŝļïdê"/>
          <p:cNvSpPr/>
          <p:nvPr/>
        </p:nvSpPr>
        <p:spPr bwMode="auto">
          <a:xfrm>
            <a:off x="6423672" y="3165033"/>
            <a:ext cx="236522" cy="23229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8 w 533400"/>
              <a:gd name="connsiteY10" fmla="*/ 152974 h 523875"/>
              <a:gd name="connsiteX11" fmla="*/ 181839 w 533400"/>
              <a:gd name="connsiteY11" fmla="*/ 153021 h 523875"/>
              <a:gd name="connsiteX12" fmla="*/ 353289 w 533400"/>
              <a:gd name="connsiteY12" fmla="*/ 153021 h 523875"/>
              <a:gd name="connsiteX13" fmla="*/ 391342 w 533400"/>
              <a:gd name="connsiteY13" fmla="*/ 116822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0 w 533400"/>
              <a:gd name="connsiteY21" fmla="*/ 257843 h 523875"/>
              <a:gd name="connsiteX22" fmla="*/ 353289 w 533400"/>
              <a:gd name="connsiteY22" fmla="*/ 257796 h 523875"/>
              <a:gd name="connsiteX23" fmla="*/ 181839 w 533400"/>
              <a:gd name="connsiteY23" fmla="*/ 257796 h 523875"/>
              <a:gd name="connsiteX24" fmla="*/ 143786 w 533400"/>
              <a:gd name="connsiteY24" fmla="*/ 293995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377 h 523875"/>
              <a:gd name="connsiteX30" fmla="*/ 11111 w 533400"/>
              <a:gd name="connsiteY30" fmla="*/ 175380 h 523875"/>
              <a:gd name="connsiteX31" fmla="*/ 56242 w 533400"/>
              <a:gd name="connsiteY31" fmla="*/ 127024 h 523875"/>
              <a:gd name="connsiteX32" fmla="*/ 84095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46" y="276846"/>
                  <a:pt x="372339" y="289639"/>
                  <a:pt x="372339" y="305421"/>
                </a:cubicBezTo>
                <a:lnTo>
                  <a:pt x="372339" y="495921"/>
                </a:lnTo>
                <a:cubicBezTo>
                  <a:pt x="372339" y="511703"/>
                  <a:pt x="359546" y="524496"/>
                  <a:pt x="343764" y="524496"/>
                </a:cubicBezTo>
                <a:lnTo>
                  <a:pt x="191364" y="524496"/>
                </a:lnTo>
                <a:cubicBezTo>
                  <a:pt x="175582" y="524496"/>
                  <a:pt x="162789" y="511703"/>
                  <a:pt x="162789" y="495921"/>
                </a:cubicBezTo>
                <a:lnTo>
                  <a:pt x="162789" y="305421"/>
                </a:lnTo>
                <a:cubicBezTo>
                  <a:pt x="162789" y="289639"/>
                  <a:pt x="175582" y="276846"/>
                  <a:pt x="191364" y="276846"/>
                </a:cubicBezTo>
                <a:lnTo>
                  <a:pt x="343764" y="276846"/>
                </a:lnTo>
                <a:close/>
                <a:moveTo>
                  <a:pt x="143739" y="114921"/>
                </a:moveTo>
                <a:cubicBezTo>
                  <a:pt x="143739" y="135325"/>
                  <a:pt x="159779" y="151984"/>
                  <a:pt x="179938" y="152974"/>
                </a:cubicBezTo>
                <a:lnTo>
                  <a:pt x="181839" y="153021"/>
                </a:lnTo>
                <a:lnTo>
                  <a:pt x="353289" y="153021"/>
                </a:lnTo>
                <a:cubicBezTo>
                  <a:pt x="373693" y="153021"/>
                  <a:pt x="390352" y="136981"/>
                  <a:pt x="391342" y="116822"/>
                </a:cubicBezTo>
                <a:lnTo>
                  <a:pt x="391389" y="114921"/>
                </a:lnTo>
                <a:lnTo>
                  <a:pt x="505689" y="114921"/>
                </a:lnTo>
                <a:cubicBezTo>
                  <a:pt x="521471" y="114921"/>
                  <a:pt x="534264" y="127714"/>
                  <a:pt x="534264" y="143496"/>
                </a:cubicBezTo>
                <a:lnTo>
                  <a:pt x="534264" y="381621"/>
                </a:lnTo>
                <a:cubicBezTo>
                  <a:pt x="534264" y="397403"/>
                  <a:pt x="521471" y="410196"/>
                  <a:pt x="505689" y="410196"/>
                </a:cubicBezTo>
                <a:lnTo>
                  <a:pt x="391389" y="410196"/>
                </a:lnTo>
                <a:lnTo>
                  <a:pt x="391389" y="295896"/>
                </a:lnTo>
                <a:cubicBezTo>
                  <a:pt x="391389" y="275492"/>
                  <a:pt x="375349" y="258833"/>
                  <a:pt x="355190" y="257843"/>
                </a:cubicBezTo>
                <a:lnTo>
                  <a:pt x="353289" y="257796"/>
                </a:lnTo>
                <a:lnTo>
                  <a:pt x="181839" y="257796"/>
                </a:lnTo>
                <a:cubicBezTo>
                  <a:pt x="161435" y="257796"/>
                  <a:pt x="144776" y="273836"/>
                  <a:pt x="143786" y="293995"/>
                </a:cubicBezTo>
                <a:lnTo>
                  <a:pt x="143739" y="295896"/>
                </a:lnTo>
                <a:lnTo>
                  <a:pt x="143739" y="410196"/>
                </a:lnTo>
                <a:lnTo>
                  <a:pt x="29439" y="410196"/>
                </a:lnTo>
                <a:cubicBezTo>
                  <a:pt x="13658" y="410196"/>
                  <a:pt x="864" y="397403"/>
                  <a:pt x="864" y="381621"/>
                </a:cubicBezTo>
                <a:lnTo>
                  <a:pt x="864" y="201377"/>
                </a:lnTo>
                <a:cubicBezTo>
                  <a:pt x="864" y="191726"/>
                  <a:pt x="4526" y="182435"/>
                  <a:pt x="11111" y="175380"/>
                </a:cubicBezTo>
                <a:lnTo>
                  <a:pt x="56242" y="127024"/>
                </a:lnTo>
                <a:cubicBezTo>
                  <a:pt x="63448" y="119304"/>
                  <a:pt x="73535" y="114921"/>
                  <a:pt x="84095" y="114921"/>
                </a:cubicBezTo>
                <a:lnTo>
                  <a:pt x="143739" y="114921"/>
                </a:lnTo>
                <a:close/>
                <a:moveTo>
                  <a:pt x="462827" y="172071"/>
                </a:moveTo>
                <a:cubicBezTo>
                  <a:pt x="454936" y="172071"/>
                  <a:pt x="448539" y="178468"/>
                  <a:pt x="448539" y="186359"/>
                </a:cubicBezTo>
                <a:cubicBezTo>
                  <a:pt x="448539" y="194249"/>
                  <a:pt x="454936" y="200646"/>
                  <a:pt x="462827" y="200646"/>
                </a:cubicBezTo>
                <a:cubicBezTo>
                  <a:pt x="470717" y="200646"/>
                  <a:pt x="477114" y="194249"/>
                  <a:pt x="477114" y="186359"/>
                </a:cubicBezTo>
                <a:cubicBezTo>
                  <a:pt x="477114" y="178468"/>
                  <a:pt x="470717" y="172071"/>
                  <a:pt x="462827" y="172071"/>
                </a:cubicBezTo>
                <a:close/>
                <a:moveTo>
                  <a:pt x="343764" y="621"/>
                </a:moveTo>
                <a:cubicBezTo>
                  <a:pt x="359546" y="621"/>
                  <a:pt x="372339" y="13415"/>
                  <a:pt x="372339" y="29196"/>
                </a:cubicBezTo>
                <a:lnTo>
                  <a:pt x="372339" y="105396"/>
                </a:lnTo>
                <a:cubicBezTo>
                  <a:pt x="372339" y="121178"/>
                  <a:pt x="359546" y="133971"/>
                  <a:pt x="343764" y="133971"/>
                </a:cubicBezTo>
                <a:lnTo>
                  <a:pt x="191364" y="133971"/>
                </a:lnTo>
                <a:cubicBezTo>
                  <a:pt x="175582" y="133971"/>
                  <a:pt x="162789" y="121178"/>
                  <a:pt x="162789" y="105396"/>
                </a:cubicBezTo>
                <a:lnTo>
                  <a:pt x="162789" y="29196"/>
                </a:lnTo>
                <a:cubicBezTo>
                  <a:pt x="162789" y="13415"/>
                  <a:pt x="175582" y="621"/>
                  <a:pt x="191364" y="621"/>
                </a:cubicBezTo>
                <a:lnTo>
                  <a:pt x="343764" y="621"/>
                </a:lnTo>
                <a:close/>
              </a:path>
            </a:pathLst>
          </a:custGeom>
          <a:solidFill>
            <a:schemeClr val="bg1"/>
          </a:solidFill>
          <a:ln>
            <a:noFill/>
          </a:ln>
        </p:spPr>
        <p:txBody>
          <a:bodyPr wrap="square" lIns="91440" tIns="45720" rIns="91440" bIns="4572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15" name="直接连接符 14"/>
          <p:cNvCxnSpPr>
            <a:cxnSpLocks/>
          </p:cNvCxnSpPr>
          <p:nvPr/>
        </p:nvCxnSpPr>
        <p:spPr>
          <a:xfrm>
            <a:off x="7156943" y="3872980"/>
            <a:ext cx="427169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056930" y="2967603"/>
            <a:ext cx="4371706" cy="704104"/>
          </a:xfrm>
          <a:prstGeom prst="rect">
            <a:avLst/>
          </a:prstGeom>
          <a:noFill/>
        </p:spPr>
        <p:txBody>
          <a:bodyPr wrap="square">
            <a:spAutoFit/>
          </a:bodyPr>
          <a:lstStyle/>
          <a:p>
            <a:pP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Based on our time series model, we have generated a forecast for </a:t>
            </a:r>
            <a:r>
              <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冠忠 </a:t>
            </a: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that predicts volatility.</a:t>
            </a:r>
            <a:endPar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22" name="图片 21"/>
          <p:cNvPicPr>
            <a:picLocks noChangeAspect="1"/>
          </p:cNvPicPr>
          <p:nvPr/>
        </p:nvPicPr>
        <p:blipFill rotWithShape="1">
          <a:blip r:embed="rId4" cstate="print">
            <a:extLst>
              <a:ext uri="{28A0092B-C50C-407E-A947-70E740481C1C}">
                <a14:useLocalDpi xmlns:a14="http://schemas.microsoft.com/office/drawing/2010/main" val="0"/>
              </a:ext>
            </a:extLst>
          </a:blip>
          <a:srcRect l="4996" t="12573" r="995" b="66000"/>
          <a:stretch>
            <a:fillRect/>
          </a:stretch>
        </p:blipFill>
        <p:spPr>
          <a:xfrm flipH="1">
            <a:off x="5801360" y="1577728"/>
            <a:ext cx="6390640" cy="1112228"/>
          </a:xfrm>
          <a:prstGeom prst="rect">
            <a:avLst/>
          </a:prstGeom>
        </p:spPr>
      </p:pic>
      <p:grpSp>
        <p:nvGrpSpPr>
          <p:cNvPr id="2" name="组合 1">
            <a:extLst>
              <a:ext uri="{FF2B5EF4-FFF2-40B4-BE49-F238E27FC236}">
                <a16:creationId xmlns:a16="http://schemas.microsoft.com/office/drawing/2014/main" id="{B429B23C-6AAF-A671-66E9-DA66AFBDD6AF}"/>
              </a:ext>
            </a:extLst>
          </p:cNvPr>
          <p:cNvGrpSpPr/>
          <p:nvPr/>
        </p:nvGrpSpPr>
        <p:grpSpPr>
          <a:xfrm>
            <a:off x="469220" y="311741"/>
            <a:ext cx="4747530" cy="652483"/>
            <a:chOff x="469220" y="311741"/>
            <a:chExt cx="4747530" cy="652483"/>
          </a:xfrm>
        </p:grpSpPr>
        <p:pic>
          <p:nvPicPr>
            <p:cNvPr id="3" name="图片 2">
              <a:extLst>
                <a:ext uri="{FF2B5EF4-FFF2-40B4-BE49-F238E27FC236}">
                  <a16:creationId xmlns:a16="http://schemas.microsoft.com/office/drawing/2014/main" id="{4B056CCE-BE67-6BDF-A21D-0B50FAC518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2516742" y="-1735781"/>
              <a:ext cx="652483" cy="4747528"/>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7" name="文本框 6">
              <a:extLst>
                <a:ext uri="{FF2B5EF4-FFF2-40B4-BE49-F238E27FC236}">
                  <a16:creationId xmlns:a16="http://schemas.microsoft.com/office/drawing/2014/main" id="{32A13EAC-92DE-5E46-C0E3-4423A9BBFD2B}"/>
                </a:ext>
              </a:extLst>
            </p:cNvPr>
            <p:cNvSpPr txBox="1"/>
            <p:nvPr/>
          </p:nvSpPr>
          <p:spPr>
            <a:xfrm>
              <a:off x="676344" y="407149"/>
              <a:ext cx="4540406"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Forecasting Results for </a:t>
              </a:r>
              <a:r>
                <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冠忠</a:t>
              </a:r>
            </a:p>
          </p:txBody>
        </p:sp>
      </p:grpSp>
      <p:pic>
        <p:nvPicPr>
          <p:cNvPr id="5" name="图片 4">
            <a:extLst>
              <a:ext uri="{FF2B5EF4-FFF2-40B4-BE49-F238E27FC236}">
                <a16:creationId xmlns:a16="http://schemas.microsoft.com/office/drawing/2014/main" id="{2930F563-8F80-B6C9-D4A5-4A75C12AB56C}"/>
              </a:ext>
            </a:extLst>
          </p:cNvPr>
          <p:cNvPicPr>
            <a:picLocks noChangeAspect="1"/>
          </p:cNvPicPr>
          <p:nvPr/>
        </p:nvPicPr>
        <p:blipFill>
          <a:blip r:embed="rId6"/>
          <a:stretch>
            <a:fillRect/>
          </a:stretch>
        </p:blipFill>
        <p:spPr>
          <a:xfrm>
            <a:off x="239486" y="2243978"/>
            <a:ext cx="5467924" cy="3649890"/>
          </a:xfrm>
          <a:prstGeom prst="rect">
            <a:avLst/>
          </a:prstGeom>
        </p:spPr>
      </p:pic>
      <p:pic>
        <p:nvPicPr>
          <p:cNvPr id="8" name="图片 7">
            <a:extLst>
              <a:ext uri="{FF2B5EF4-FFF2-40B4-BE49-F238E27FC236}">
                <a16:creationId xmlns:a16="http://schemas.microsoft.com/office/drawing/2014/main" id="{C12FF092-DA69-0FD7-6B1D-2EB0749538E5}"/>
              </a:ext>
            </a:extLst>
          </p:cNvPr>
          <p:cNvPicPr>
            <a:picLocks noChangeAspect="1"/>
          </p:cNvPicPr>
          <p:nvPr/>
        </p:nvPicPr>
        <p:blipFill>
          <a:blip r:embed="rId7"/>
          <a:stretch>
            <a:fillRect/>
          </a:stretch>
        </p:blipFill>
        <p:spPr>
          <a:xfrm>
            <a:off x="6169704" y="4236626"/>
            <a:ext cx="5782810" cy="2360331"/>
          </a:xfrm>
          <a:prstGeom prst="rect">
            <a:avLst/>
          </a:prstGeom>
        </p:spPr>
      </p:pic>
    </p:spTree>
    <p:custDataLst>
      <p:tags r:id="rId1"/>
    </p:custDataLst>
    <p:extLst>
      <p:ext uri="{BB962C8B-B14F-4D97-AF65-F5344CB8AC3E}">
        <p14:creationId xmlns:p14="http://schemas.microsoft.com/office/powerpoint/2010/main" val="1690091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3DC31E-AA83-6552-1C8A-60A6D78FCB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082" r="9938"/>
          <a:stretch>
            <a:fillRect/>
          </a:stretch>
        </p:blipFill>
        <p:spPr>
          <a:xfrm rot="5400000">
            <a:off x="3943139" y="-1313680"/>
            <a:ext cx="4305720" cy="12192002"/>
          </a:xfrm>
          <a:prstGeom prst="rect">
            <a:avLst/>
          </a:prstGeom>
        </p:spPr>
      </p:pic>
      <p:sp>
        <p:nvSpPr>
          <p:cNvPr id="20" name="ï$ḻîḑè"/>
          <p:cNvSpPr/>
          <p:nvPr/>
        </p:nvSpPr>
        <p:spPr>
          <a:xfrm>
            <a:off x="6088560" y="3122840"/>
            <a:ext cx="505278" cy="505277"/>
          </a:xfrm>
          <a:prstGeom prst="ellipse">
            <a:avLst/>
          </a:prstGeom>
          <a:solidFill>
            <a:schemeClr val="tx1"/>
          </a:solidFill>
          <a:ln w="12700">
            <a:miter lim="400000"/>
          </a:ln>
        </p:spPr>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sz="3200" cap="none">
                <a:solidFill>
                  <a:srgbClr val="FFFFFF"/>
                </a:solidFill>
              </a:defRPr>
            </a:pPr>
            <a:endParaRPr dirty="0"/>
          </a:p>
        </p:txBody>
      </p:sp>
      <p:sp>
        <p:nvSpPr>
          <p:cNvPr id="21" name="îŝḻîḍè"/>
          <p:cNvSpPr/>
          <p:nvPr/>
        </p:nvSpPr>
        <p:spPr bwMode="auto">
          <a:xfrm>
            <a:off x="6219838" y="3284459"/>
            <a:ext cx="242720" cy="18204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390 w 533400"/>
              <a:gd name="connsiteY9" fmla="*/ 198636 h 400050"/>
              <a:gd name="connsiteX10" fmla="*/ 351362 w 533400"/>
              <a:gd name="connsiteY10" fmla="*/ 204188 h 400050"/>
              <a:gd name="connsiteX11" fmla="*/ 351362 w 533400"/>
              <a:gd name="connsiteY11" fmla="*/ 204188 h 400050"/>
              <a:gd name="connsiteX12" fmla="*/ 267088 w 533400"/>
              <a:gd name="connsiteY12" fmla="*/ 315607 h 400050"/>
              <a:gd name="connsiteX13" fmla="*/ 264627 w 533400"/>
              <a:gd name="connsiteY13" fmla="*/ 318450 h 400050"/>
              <a:gd name="connsiteX14" fmla="*/ 224217 w 533400"/>
              <a:gd name="connsiteY14" fmla="*/ 318698 h 400050"/>
              <a:gd name="connsiteX15" fmla="*/ 224217 w 533400"/>
              <a:gd name="connsiteY15" fmla="*/ 318698 h 400050"/>
              <a:gd name="connsiteX16" fmla="*/ 162105 w 533400"/>
              <a:gd name="connsiteY16" fmla="*/ 257341 h 400050"/>
              <a:gd name="connsiteX17" fmla="*/ 160160 w 533400"/>
              <a:gd name="connsiteY17" fmla="*/ 255588 h 400050"/>
              <a:gd name="connsiteX18" fmla="*/ 119942 w 533400"/>
              <a:gd name="connsiteY18" fmla="*/ 259532 h 400050"/>
              <a:gd name="connsiteX19" fmla="*/ 119942 w 533400"/>
              <a:gd name="connsiteY19" fmla="*/ 259532 h 400050"/>
              <a:gd name="connsiteX20" fmla="*/ 32448 w 533400"/>
              <a:gd name="connsiteY20" fmla="*/ 366050 h 400050"/>
              <a:gd name="connsiteX21" fmla="*/ 30283 w 533400"/>
              <a:gd name="connsiteY21" fmla="*/ 372096 h 400050"/>
              <a:gd name="connsiteX22" fmla="*/ 39808 w 533400"/>
              <a:gd name="connsiteY22" fmla="*/ 381621 h 400050"/>
              <a:gd name="connsiteX23" fmla="*/ 39808 w 533400"/>
              <a:gd name="connsiteY23" fmla="*/ 381621 h 400050"/>
              <a:gd name="connsiteX24" fmla="*/ 497188 w 533400"/>
              <a:gd name="connsiteY24" fmla="*/ 381621 h 400050"/>
              <a:gd name="connsiteX25" fmla="*/ 502461 w 533400"/>
              <a:gd name="connsiteY25" fmla="*/ 380028 h 400050"/>
              <a:gd name="connsiteX26" fmla="*/ 505121 w 533400"/>
              <a:gd name="connsiteY26" fmla="*/ 366823 h 400050"/>
              <a:gd name="connsiteX27" fmla="*/ 505121 w 533400"/>
              <a:gd name="connsiteY27" fmla="*/ 366823 h 400050"/>
              <a:gd name="connsiteX28" fmla="*/ 397949 w 533400"/>
              <a:gd name="connsiteY28" fmla="*/ 205607 h 400050"/>
              <a:gd name="connsiteX29" fmla="*/ 391390 w 533400"/>
              <a:gd name="connsiteY29" fmla="*/ 19863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15" y="621"/>
                  <a:pt x="534008" y="13414"/>
                  <a:pt x="534008" y="29196"/>
                </a:cubicBezTo>
                <a:lnTo>
                  <a:pt x="534008" y="372096"/>
                </a:lnTo>
                <a:cubicBezTo>
                  <a:pt x="534008" y="387878"/>
                  <a:pt x="521215" y="400671"/>
                  <a:pt x="505433" y="400671"/>
                </a:cubicBezTo>
                <a:lnTo>
                  <a:pt x="29183" y="400671"/>
                </a:lnTo>
                <a:cubicBezTo>
                  <a:pt x="13402" y="400671"/>
                  <a:pt x="608" y="387878"/>
                  <a:pt x="608" y="372096"/>
                </a:cubicBezTo>
                <a:lnTo>
                  <a:pt x="608" y="29196"/>
                </a:lnTo>
                <a:cubicBezTo>
                  <a:pt x="608" y="13414"/>
                  <a:pt x="13402" y="621"/>
                  <a:pt x="29183" y="621"/>
                </a:cubicBezTo>
                <a:lnTo>
                  <a:pt x="505433" y="621"/>
                </a:lnTo>
                <a:close/>
                <a:moveTo>
                  <a:pt x="391390" y="198636"/>
                </a:moveTo>
                <a:cubicBezTo>
                  <a:pt x="378803" y="189116"/>
                  <a:pt x="360883" y="191602"/>
                  <a:pt x="351362" y="204188"/>
                </a:cubicBezTo>
                <a:lnTo>
                  <a:pt x="351362" y="204188"/>
                </a:lnTo>
                <a:lnTo>
                  <a:pt x="267088" y="315607"/>
                </a:lnTo>
                <a:cubicBezTo>
                  <a:pt x="266332" y="316607"/>
                  <a:pt x="265509" y="317558"/>
                  <a:pt x="264627" y="318450"/>
                </a:cubicBezTo>
                <a:cubicBezTo>
                  <a:pt x="253536" y="329677"/>
                  <a:pt x="235444" y="329788"/>
                  <a:pt x="224217" y="318698"/>
                </a:cubicBezTo>
                <a:lnTo>
                  <a:pt x="224217" y="318698"/>
                </a:lnTo>
                <a:lnTo>
                  <a:pt x="162105" y="257341"/>
                </a:lnTo>
                <a:cubicBezTo>
                  <a:pt x="161484" y="256727"/>
                  <a:pt x="160836" y="256142"/>
                  <a:pt x="160160" y="255588"/>
                </a:cubicBezTo>
                <a:cubicBezTo>
                  <a:pt x="147965" y="245572"/>
                  <a:pt x="129959" y="247338"/>
                  <a:pt x="119942" y="259532"/>
                </a:cubicBezTo>
                <a:lnTo>
                  <a:pt x="119942" y="259532"/>
                </a:lnTo>
                <a:lnTo>
                  <a:pt x="32448" y="366050"/>
                </a:lnTo>
                <a:cubicBezTo>
                  <a:pt x="31048" y="367755"/>
                  <a:pt x="30283" y="369891"/>
                  <a:pt x="30283" y="372096"/>
                </a:cubicBezTo>
                <a:cubicBezTo>
                  <a:pt x="30283" y="377357"/>
                  <a:pt x="34548" y="381621"/>
                  <a:pt x="39808" y="381621"/>
                </a:cubicBezTo>
                <a:lnTo>
                  <a:pt x="39808" y="381621"/>
                </a:lnTo>
                <a:lnTo>
                  <a:pt x="497188" y="381621"/>
                </a:lnTo>
                <a:cubicBezTo>
                  <a:pt x="499065" y="381621"/>
                  <a:pt x="500899" y="381067"/>
                  <a:pt x="502461" y="380028"/>
                </a:cubicBezTo>
                <a:cubicBezTo>
                  <a:pt x="506843" y="377116"/>
                  <a:pt x="508033" y="371204"/>
                  <a:pt x="505121" y="366823"/>
                </a:cubicBezTo>
                <a:lnTo>
                  <a:pt x="505121" y="366823"/>
                </a:lnTo>
                <a:lnTo>
                  <a:pt x="397949" y="205607"/>
                </a:lnTo>
                <a:cubicBezTo>
                  <a:pt x="396170" y="202931"/>
                  <a:pt x="393952" y="200575"/>
                  <a:pt x="391390" y="198636"/>
                </a:cubicBezTo>
                <a:close/>
                <a:moveTo>
                  <a:pt x="95858" y="57771"/>
                </a:moveTo>
                <a:cubicBezTo>
                  <a:pt x="74816" y="57771"/>
                  <a:pt x="57758" y="74829"/>
                  <a:pt x="57758" y="95871"/>
                </a:cubicBezTo>
                <a:cubicBezTo>
                  <a:pt x="57758" y="116913"/>
                  <a:pt x="74816" y="133971"/>
                  <a:pt x="95858" y="133971"/>
                </a:cubicBezTo>
                <a:cubicBezTo>
                  <a:pt x="116900" y="133971"/>
                  <a:pt x="133958" y="116913"/>
                  <a:pt x="133958" y="95871"/>
                </a:cubicBezTo>
                <a:cubicBezTo>
                  <a:pt x="133958" y="74829"/>
                  <a:pt x="116900" y="57771"/>
                  <a:pt x="95858" y="57771"/>
                </a:cubicBezTo>
                <a:close/>
              </a:path>
            </a:pathLst>
          </a:custGeom>
          <a:solidFill>
            <a:schemeClr val="bg1"/>
          </a:solidFill>
          <a:ln>
            <a:noFill/>
          </a:ln>
        </p:spPr>
        <p:txBody>
          <a:bodyPr wrap="square" lIns="91440" tIns="45720" rIns="91440" bIns="45720">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9" name="íŝļïdê"/>
          <p:cNvSpPr/>
          <p:nvPr/>
        </p:nvSpPr>
        <p:spPr bwMode="auto">
          <a:xfrm>
            <a:off x="6222938" y="4636219"/>
            <a:ext cx="236522" cy="23229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8 w 533400"/>
              <a:gd name="connsiteY10" fmla="*/ 152974 h 523875"/>
              <a:gd name="connsiteX11" fmla="*/ 181839 w 533400"/>
              <a:gd name="connsiteY11" fmla="*/ 153021 h 523875"/>
              <a:gd name="connsiteX12" fmla="*/ 353289 w 533400"/>
              <a:gd name="connsiteY12" fmla="*/ 153021 h 523875"/>
              <a:gd name="connsiteX13" fmla="*/ 391342 w 533400"/>
              <a:gd name="connsiteY13" fmla="*/ 116822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0 w 533400"/>
              <a:gd name="connsiteY21" fmla="*/ 257843 h 523875"/>
              <a:gd name="connsiteX22" fmla="*/ 353289 w 533400"/>
              <a:gd name="connsiteY22" fmla="*/ 257796 h 523875"/>
              <a:gd name="connsiteX23" fmla="*/ 181839 w 533400"/>
              <a:gd name="connsiteY23" fmla="*/ 257796 h 523875"/>
              <a:gd name="connsiteX24" fmla="*/ 143786 w 533400"/>
              <a:gd name="connsiteY24" fmla="*/ 293995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377 h 523875"/>
              <a:gd name="connsiteX30" fmla="*/ 11111 w 533400"/>
              <a:gd name="connsiteY30" fmla="*/ 175380 h 523875"/>
              <a:gd name="connsiteX31" fmla="*/ 56242 w 533400"/>
              <a:gd name="connsiteY31" fmla="*/ 127024 h 523875"/>
              <a:gd name="connsiteX32" fmla="*/ 84095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46" y="276846"/>
                  <a:pt x="372339" y="289639"/>
                  <a:pt x="372339" y="305421"/>
                </a:cubicBezTo>
                <a:lnTo>
                  <a:pt x="372339" y="495921"/>
                </a:lnTo>
                <a:cubicBezTo>
                  <a:pt x="372339" y="511703"/>
                  <a:pt x="359546" y="524496"/>
                  <a:pt x="343764" y="524496"/>
                </a:cubicBezTo>
                <a:lnTo>
                  <a:pt x="191364" y="524496"/>
                </a:lnTo>
                <a:cubicBezTo>
                  <a:pt x="175582" y="524496"/>
                  <a:pt x="162789" y="511703"/>
                  <a:pt x="162789" y="495921"/>
                </a:cubicBezTo>
                <a:lnTo>
                  <a:pt x="162789" y="305421"/>
                </a:lnTo>
                <a:cubicBezTo>
                  <a:pt x="162789" y="289639"/>
                  <a:pt x="175582" y="276846"/>
                  <a:pt x="191364" y="276846"/>
                </a:cubicBezTo>
                <a:lnTo>
                  <a:pt x="343764" y="276846"/>
                </a:lnTo>
                <a:close/>
                <a:moveTo>
                  <a:pt x="143739" y="114921"/>
                </a:moveTo>
                <a:cubicBezTo>
                  <a:pt x="143739" y="135325"/>
                  <a:pt x="159779" y="151984"/>
                  <a:pt x="179938" y="152974"/>
                </a:cubicBezTo>
                <a:lnTo>
                  <a:pt x="181839" y="153021"/>
                </a:lnTo>
                <a:lnTo>
                  <a:pt x="353289" y="153021"/>
                </a:lnTo>
                <a:cubicBezTo>
                  <a:pt x="373693" y="153021"/>
                  <a:pt x="390352" y="136981"/>
                  <a:pt x="391342" y="116822"/>
                </a:cubicBezTo>
                <a:lnTo>
                  <a:pt x="391389" y="114921"/>
                </a:lnTo>
                <a:lnTo>
                  <a:pt x="505689" y="114921"/>
                </a:lnTo>
                <a:cubicBezTo>
                  <a:pt x="521471" y="114921"/>
                  <a:pt x="534264" y="127714"/>
                  <a:pt x="534264" y="143496"/>
                </a:cubicBezTo>
                <a:lnTo>
                  <a:pt x="534264" y="381621"/>
                </a:lnTo>
                <a:cubicBezTo>
                  <a:pt x="534264" y="397403"/>
                  <a:pt x="521471" y="410196"/>
                  <a:pt x="505689" y="410196"/>
                </a:cubicBezTo>
                <a:lnTo>
                  <a:pt x="391389" y="410196"/>
                </a:lnTo>
                <a:lnTo>
                  <a:pt x="391389" y="295896"/>
                </a:lnTo>
                <a:cubicBezTo>
                  <a:pt x="391389" y="275492"/>
                  <a:pt x="375349" y="258833"/>
                  <a:pt x="355190" y="257843"/>
                </a:cubicBezTo>
                <a:lnTo>
                  <a:pt x="353289" y="257796"/>
                </a:lnTo>
                <a:lnTo>
                  <a:pt x="181839" y="257796"/>
                </a:lnTo>
                <a:cubicBezTo>
                  <a:pt x="161435" y="257796"/>
                  <a:pt x="144776" y="273836"/>
                  <a:pt x="143786" y="293995"/>
                </a:cubicBezTo>
                <a:lnTo>
                  <a:pt x="143739" y="295896"/>
                </a:lnTo>
                <a:lnTo>
                  <a:pt x="143739" y="410196"/>
                </a:lnTo>
                <a:lnTo>
                  <a:pt x="29439" y="410196"/>
                </a:lnTo>
                <a:cubicBezTo>
                  <a:pt x="13658" y="410196"/>
                  <a:pt x="864" y="397403"/>
                  <a:pt x="864" y="381621"/>
                </a:cubicBezTo>
                <a:lnTo>
                  <a:pt x="864" y="201377"/>
                </a:lnTo>
                <a:cubicBezTo>
                  <a:pt x="864" y="191726"/>
                  <a:pt x="4526" y="182435"/>
                  <a:pt x="11111" y="175380"/>
                </a:cubicBezTo>
                <a:lnTo>
                  <a:pt x="56242" y="127024"/>
                </a:lnTo>
                <a:cubicBezTo>
                  <a:pt x="63448" y="119304"/>
                  <a:pt x="73535" y="114921"/>
                  <a:pt x="84095" y="114921"/>
                </a:cubicBezTo>
                <a:lnTo>
                  <a:pt x="143739" y="114921"/>
                </a:lnTo>
                <a:close/>
                <a:moveTo>
                  <a:pt x="462827" y="172071"/>
                </a:moveTo>
                <a:cubicBezTo>
                  <a:pt x="454936" y="172071"/>
                  <a:pt x="448539" y="178468"/>
                  <a:pt x="448539" y="186359"/>
                </a:cubicBezTo>
                <a:cubicBezTo>
                  <a:pt x="448539" y="194249"/>
                  <a:pt x="454936" y="200646"/>
                  <a:pt x="462827" y="200646"/>
                </a:cubicBezTo>
                <a:cubicBezTo>
                  <a:pt x="470717" y="200646"/>
                  <a:pt x="477114" y="194249"/>
                  <a:pt x="477114" y="186359"/>
                </a:cubicBezTo>
                <a:cubicBezTo>
                  <a:pt x="477114" y="178468"/>
                  <a:pt x="470717" y="172071"/>
                  <a:pt x="462827" y="172071"/>
                </a:cubicBezTo>
                <a:close/>
                <a:moveTo>
                  <a:pt x="343764" y="621"/>
                </a:moveTo>
                <a:cubicBezTo>
                  <a:pt x="359546" y="621"/>
                  <a:pt x="372339" y="13415"/>
                  <a:pt x="372339" y="29196"/>
                </a:cubicBezTo>
                <a:lnTo>
                  <a:pt x="372339" y="105396"/>
                </a:lnTo>
                <a:cubicBezTo>
                  <a:pt x="372339" y="121178"/>
                  <a:pt x="359546" y="133971"/>
                  <a:pt x="343764" y="133971"/>
                </a:cubicBezTo>
                <a:lnTo>
                  <a:pt x="191364" y="133971"/>
                </a:lnTo>
                <a:cubicBezTo>
                  <a:pt x="175582" y="133971"/>
                  <a:pt x="162789" y="121178"/>
                  <a:pt x="162789" y="105396"/>
                </a:cubicBezTo>
                <a:lnTo>
                  <a:pt x="162789" y="29196"/>
                </a:lnTo>
                <a:cubicBezTo>
                  <a:pt x="162789" y="13415"/>
                  <a:pt x="175582" y="621"/>
                  <a:pt x="191364" y="621"/>
                </a:cubicBezTo>
                <a:lnTo>
                  <a:pt x="343764" y="621"/>
                </a:lnTo>
                <a:close/>
              </a:path>
            </a:pathLst>
          </a:custGeom>
          <a:solidFill>
            <a:schemeClr val="bg1"/>
          </a:solidFill>
          <a:ln>
            <a:noFill/>
          </a:ln>
        </p:spPr>
        <p:txBody>
          <a:bodyPr wrap="square" lIns="91440" tIns="45720" rIns="91440" bIns="4572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15" name="直接连接符 14"/>
          <p:cNvCxnSpPr>
            <a:cxnSpLocks/>
          </p:cNvCxnSpPr>
          <p:nvPr/>
        </p:nvCxnSpPr>
        <p:spPr>
          <a:xfrm>
            <a:off x="6773028" y="4174740"/>
            <a:ext cx="500034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69220" y="311741"/>
            <a:ext cx="4917169" cy="652483"/>
            <a:chOff x="469220" y="311741"/>
            <a:chExt cx="4917169" cy="652483"/>
          </a:xfrm>
        </p:grpSpPr>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2601563" y="-1820602"/>
              <a:ext cx="652483" cy="4917169"/>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2" name="文本框 11"/>
            <p:cNvSpPr txBox="1"/>
            <p:nvPr/>
          </p:nvSpPr>
          <p:spPr>
            <a:xfrm>
              <a:off x="676344" y="407149"/>
              <a:ext cx="4710044"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Forecasting Results for MTR</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14" name="文本框 13"/>
          <p:cNvSpPr txBox="1"/>
          <p:nvPr/>
        </p:nvSpPr>
        <p:spPr>
          <a:xfrm>
            <a:off x="6800184" y="2915365"/>
            <a:ext cx="5103193" cy="1027269"/>
          </a:xfrm>
          <a:prstGeom prst="rect">
            <a:avLst/>
          </a:prstGeom>
          <a:noFill/>
        </p:spPr>
        <p:txBody>
          <a:bodyPr wrap="square">
            <a:spAutoFit/>
          </a:bodyPr>
          <a:lstStyle/>
          <a:p>
            <a:pP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Our time series model predicts a decline in the stock price of MTR over the next quarter, with a possible decrease in demand due to increased competition. </a:t>
            </a:r>
            <a:endPar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l="4996" t="12573" r="995" b="66000"/>
          <a:stretch>
            <a:fillRect/>
          </a:stretch>
        </p:blipFill>
        <p:spPr>
          <a:xfrm flipH="1">
            <a:off x="5801360" y="1436424"/>
            <a:ext cx="6390640" cy="1112228"/>
          </a:xfrm>
          <a:prstGeom prst="rect">
            <a:avLst/>
          </a:prstGeom>
        </p:spPr>
      </p:pic>
      <p:pic>
        <p:nvPicPr>
          <p:cNvPr id="3" name="图片 2">
            <a:extLst>
              <a:ext uri="{FF2B5EF4-FFF2-40B4-BE49-F238E27FC236}">
                <a16:creationId xmlns:a16="http://schemas.microsoft.com/office/drawing/2014/main" id="{7BFE1B1C-19E9-D7F2-F734-B5D344148915}"/>
              </a:ext>
            </a:extLst>
          </p:cNvPr>
          <p:cNvPicPr>
            <a:picLocks noChangeAspect="1"/>
          </p:cNvPicPr>
          <p:nvPr/>
        </p:nvPicPr>
        <p:blipFill>
          <a:blip r:embed="rId6"/>
          <a:stretch>
            <a:fillRect/>
          </a:stretch>
        </p:blipFill>
        <p:spPr>
          <a:xfrm>
            <a:off x="1037090" y="4103877"/>
            <a:ext cx="3781425" cy="2556103"/>
          </a:xfrm>
          <a:prstGeom prst="rect">
            <a:avLst/>
          </a:prstGeom>
        </p:spPr>
      </p:pic>
      <p:pic>
        <p:nvPicPr>
          <p:cNvPr id="5" name="图片 4">
            <a:extLst>
              <a:ext uri="{FF2B5EF4-FFF2-40B4-BE49-F238E27FC236}">
                <a16:creationId xmlns:a16="http://schemas.microsoft.com/office/drawing/2014/main" id="{AE0A24DD-2923-2815-CB7F-0E6DBD25113A}"/>
              </a:ext>
            </a:extLst>
          </p:cNvPr>
          <p:cNvPicPr>
            <a:picLocks noChangeAspect="1"/>
          </p:cNvPicPr>
          <p:nvPr/>
        </p:nvPicPr>
        <p:blipFill>
          <a:blip r:embed="rId7"/>
          <a:stretch>
            <a:fillRect/>
          </a:stretch>
        </p:blipFill>
        <p:spPr>
          <a:xfrm>
            <a:off x="1037090" y="1269844"/>
            <a:ext cx="3781425" cy="2638425"/>
          </a:xfrm>
          <a:prstGeom prst="rect">
            <a:avLst/>
          </a:prstGeom>
        </p:spPr>
      </p:pic>
    </p:spTree>
    <p:custDataLst>
      <p:tags r:id="rId1"/>
    </p:custDataLst>
    <p:extLst>
      <p:ext uri="{BB962C8B-B14F-4D97-AF65-F5344CB8AC3E}">
        <p14:creationId xmlns:p14="http://schemas.microsoft.com/office/powerpoint/2010/main" val="216061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3DC31E-AA83-6552-1C8A-60A6D78FCB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082" r="9938"/>
          <a:stretch>
            <a:fillRect/>
          </a:stretch>
        </p:blipFill>
        <p:spPr>
          <a:xfrm rot="5400000">
            <a:off x="3943139" y="-1313680"/>
            <a:ext cx="4305720" cy="12192002"/>
          </a:xfrm>
          <a:prstGeom prst="rect">
            <a:avLst/>
          </a:prstGeom>
        </p:spPr>
      </p:pic>
      <p:sp>
        <p:nvSpPr>
          <p:cNvPr id="21" name="îŝḻîḍè"/>
          <p:cNvSpPr/>
          <p:nvPr/>
        </p:nvSpPr>
        <p:spPr bwMode="auto">
          <a:xfrm>
            <a:off x="6227278" y="2447421"/>
            <a:ext cx="242720" cy="18204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390 w 533400"/>
              <a:gd name="connsiteY9" fmla="*/ 198636 h 400050"/>
              <a:gd name="connsiteX10" fmla="*/ 351362 w 533400"/>
              <a:gd name="connsiteY10" fmla="*/ 204188 h 400050"/>
              <a:gd name="connsiteX11" fmla="*/ 351362 w 533400"/>
              <a:gd name="connsiteY11" fmla="*/ 204188 h 400050"/>
              <a:gd name="connsiteX12" fmla="*/ 267088 w 533400"/>
              <a:gd name="connsiteY12" fmla="*/ 315607 h 400050"/>
              <a:gd name="connsiteX13" fmla="*/ 264627 w 533400"/>
              <a:gd name="connsiteY13" fmla="*/ 318450 h 400050"/>
              <a:gd name="connsiteX14" fmla="*/ 224217 w 533400"/>
              <a:gd name="connsiteY14" fmla="*/ 318698 h 400050"/>
              <a:gd name="connsiteX15" fmla="*/ 224217 w 533400"/>
              <a:gd name="connsiteY15" fmla="*/ 318698 h 400050"/>
              <a:gd name="connsiteX16" fmla="*/ 162105 w 533400"/>
              <a:gd name="connsiteY16" fmla="*/ 257341 h 400050"/>
              <a:gd name="connsiteX17" fmla="*/ 160160 w 533400"/>
              <a:gd name="connsiteY17" fmla="*/ 255588 h 400050"/>
              <a:gd name="connsiteX18" fmla="*/ 119942 w 533400"/>
              <a:gd name="connsiteY18" fmla="*/ 259532 h 400050"/>
              <a:gd name="connsiteX19" fmla="*/ 119942 w 533400"/>
              <a:gd name="connsiteY19" fmla="*/ 259532 h 400050"/>
              <a:gd name="connsiteX20" fmla="*/ 32448 w 533400"/>
              <a:gd name="connsiteY20" fmla="*/ 366050 h 400050"/>
              <a:gd name="connsiteX21" fmla="*/ 30283 w 533400"/>
              <a:gd name="connsiteY21" fmla="*/ 372096 h 400050"/>
              <a:gd name="connsiteX22" fmla="*/ 39808 w 533400"/>
              <a:gd name="connsiteY22" fmla="*/ 381621 h 400050"/>
              <a:gd name="connsiteX23" fmla="*/ 39808 w 533400"/>
              <a:gd name="connsiteY23" fmla="*/ 381621 h 400050"/>
              <a:gd name="connsiteX24" fmla="*/ 497188 w 533400"/>
              <a:gd name="connsiteY24" fmla="*/ 381621 h 400050"/>
              <a:gd name="connsiteX25" fmla="*/ 502461 w 533400"/>
              <a:gd name="connsiteY25" fmla="*/ 380028 h 400050"/>
              <a:gd name="connsiteX26" fmla="*/ 505121 w 533400"/>
              <a:gd name="connsiteY26" fmla="*/ 366823 h 400050"/>
              <a:gd name="connsiteX27" fmla="*/ 505121 w 533400"/>
              <a:gd name="connsiteY27" fmla="*/ 366823 h 400050"/>
              <a:gd name="connsiteX28" fmla="*/ 397949 w 533400"/>
              <a:gd name="connsiteY28" fmla="*/ 205607 h 400050"/>
              <a:gd name="connsiteX29" fmla="*/ 391390 w 533400"/>
              <a:gd name="connsiteY29" fmla="*/ 19863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15" y="621"/>
                  <a:pt x="534008" y="13414"/>
                  <a:pt x="534008" y="29196"/>
                </a:cubicBezTo>
                <a:lnTo>
                  <a:pt x="534008" y="372096"/>
                </a:lnTo>
                <a:cubicBezTo>
                  <a:pt x="534008" y="387878"/>
                  <a:pt x="521215" y="400671"/>
                  <a:pt x="505433" y="400671"/>
                </a:cubicBezTo>
                <a:lnTo>
                  <a:pt x="29183" y="400671"/>
                </a:lnTo>
                <a:cubicBezTo>
                  <a:pt x="13402" y="400671"/>
                  <a:pt x="608" y="387878"/>
                  <a:pt x="608" y="372096"/>
                </a:cubicBezTo>
                <a:lnTo>
                  <a:pt x="608" y="29196"/>
                </a:lnTo>
                <a:cubicBezTo>
                  <a:pt x="608" y="13414"/>
                  <a:pt x="13402" y="621"/>
                  <a:pt x="29183" y="621"/>
                </a:cubicBezTo>
                <a:lnTo>
                  <a:pt x="505433" y="621"/>
                </a:lnTo>
                <a:close/>
                <a:moveTo>
                  <a:pt x="391390" y="198636"/>
                </a:moveTo>
                <a:cubicBezTo>
                  <a:pt x="378803" y="189116"/>
                  <a:pt x="360883" y="191602"/>
                  <a:pt x="351362" y="204188"/>
                </a:cubicBezTo>
                <a:lnTo>
                  <a:pt x="351362" y="204188"/>
                </a:lnTo>
                <a:lnTo>
                  <a:pt x="267088" y="315607"/>
                </a:lnTo>
                <a:cubicBezTo>
                  <a:pt x="266332" y="316607"/>
                  <a:pt x="265509" y="317558"/>
                  <a:pt x="264627" y="318450"/>
                </a:cubicBezTo>
                <a:cubicBezTo>
                  <a:pt x="253536" y="329677"/>
                  <a:pt x="235444" y="329788"/>
                  <a:pt x="224217" y="318698"/>
                </a:cubicBezTo>
                <a:lnTo>
                  <a:pt x="224217" y="318698"/>
                </a:lnTo>
                <a:lnTo>
                  <a:pt x="162105" y="257341"/>
                </a:lnTo>
                <a:cubicBezTo>
                  <a:pt x="161484" y="256727"/>
                  <a:pt x="160836" y="256142"/>
                  <a:pt x="160160" y="255588"/>
                </a:cubicBezTo>
                <a:cubicBezTo>
                  <a:pt x="147965" y="245572"/>
                  <a:pt x="129959" y="247338"/>
                  <a:pt x="119942" y="259532"/>
                </a:cubicBezTo>
                <a:lnTo>
                  <a:pt x="119942" y="259532"/>
                </a:lnTo>
                <a:lnTo>
                  <a:pt x="32448" y="366050"/>
                </a:lnTo>
                <a:cubicBezTo>
                  <a:pt x="31048" y="367755"/>
                  <a:pt x="30283" y="369891"/>
                  <a:pt x="30283" y="372096"/>
                </a:cubicBezTo>
                <a:cubicBezTo>
                  <a:pt x="30283" y="377357"/>
                  <a:pt x="34548" y="381621"/>
                  <a:pt x="39808" y="381621"/>
                </a:cubicBezTo>
                <a:lnTo>
                  <a:pt x="39808" y="381621"/>
                </a:lnTo>
                <a:lnTo>
                  <a:pt x="497188" y="381621"/>
                </a:lnTo>
                <a:cubicBezTo>
                  <a:pt x="499065" y="381621"/>
                  <a:pt x="500899" y="381067"/>
                  <a:pt x="502461" y="380028"/>
                </a:cubicBezTo>
                <a:cubicBezTo>
                  <a:pt x="506843" y="377116"/>
                  <a:pt x="508033" y="371204"/>
                  <a:pt x="505121" y="366823"/>
                </a:cubicBezTo>
                <a:lnTo>
                  <a:pt x="505121" y="366823"/>
                </a:lnTo>
                <a:lnTo>
                  <a:pt x="397949" y="205607"/>
                </a:lnTo>
                <a:cubicBezTo>
                  <a:pt x="396170" y="202931"/>
                  <a:pt x="393952" y="200575"/>
                  <a:pt x="391390" y="198636"/>
                </a:cubicBezTo>
                <a:close/>
                <a:moveTo>
                  <a:pt x="95858" y="57771"/>
                </a:moveTo>
                <a:cubicBezTo>
                  <a:pt x="74816" y="57771"/>
                  <a:pt x="57758" y="74829"/>
                  <a:pt x="57758" y="95871"/>
                </a:cubicBezTo>
                <a:cubicBezTo>
                  <a:pt x="57758" y="116913"/>
                  <a:pt x="74816" y="133971"/>
                  <a:pt x="95858" y="133971"/>
                </a:cubicBezTo>
                <a:cubicBezTo>
                  <a:pt x="116900" y="133971"/>
                  <a:pt x="133958" y="116913"/>
                  <a:pt x="133958" y="95871"/>
                </a:cubicBezTo>
                <a:cubicBezTo>
                  <a:pt x="133958" y="74829"/>
                  <a:pt x="116900" y="57771"/>
                  <a:pt x="95858" y="57771"/>
                </a:cubicBezTo>
                <a:close/>
              </a:path>
            </a:pathLst>
          </a:custGeom>
          <a:solidFill>
            <a:schemeClr val="bg1"/>
          </a:solidFill>
          <a:ln>
            <a:noFill/>
          </a:ln>
        </p:spPr>
        <p:txBody>
          <a:bodyPr wrap="square" lIns="91440" tIns="45720" rIns="91440" bIns="45720">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8" name="îṣļíḋê"/>
          <p:cNvSpPr/>
          <p:nvPr/>
        </p:nvSpPr>
        <p:spPr>
          <a:xfrm>
            <a:off x="6096000" y="3662691"/>
            <a:ext cx="505278" cy="505277"/>
          </a:xfrm>
          <a:prstGeom prst="ellipse">
            <a:avLst/>
          </a:prstGeom>
          <a:solidFill>
            <a:schemeClr val="tx1"/>
          </a:solidFill>
          <a:ln w="12700">
            <a:miter lim="400000"/>
          </a:ln>
        </p:spPr>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3200" cap="none">
              <a:solidFill>
                <a:srgbClr val="FFFFFF"/>
              </a:solidFill>
            </a:endParaRPr>
          </a:p>
        </p:txBody>
      </p:sp>
      <p:sp>
        <p:nvSpPr>
          <p:cNvPr id="19" name="íŝļïdê"/>
          <p:cNvSpPr/>
          <p:nvPr/>
        </p:nvSpPr>
        <p:spPr bwMode="auto">
          <a:xfrm>
            <a:off x="6230378" y="3799181"/>
            <a:ext cx="236522" cy="23229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8 w 533400"/>
              <a:gd name="connsiteY10" fmla="*/ 152974 h 523875"/>
              <a:gd name="connsiteX11" fmla="*/ 181839 w 533400"/>
              <a:gd name="connsiteY11" fmla="*/ 153021 h 523875"/>
              <a:gd name="connsiteX12" fmla="*/ 353289 w 533400"/>
              <a:gd name="connsiteY12" fmla="*/ 153021 h 523875"/>
              <a:gd name="connsiteX13" fmla="*/ 391342 w 533400"/>
              <a:gd name="connsiteY13" fmla="*/ 116822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0 w 533400"/>
              <a:gd name="connsiteY21" fmla="*/ 257843 h 523875"/>
              <a:gd name="connsiteX22" fmla="*/ 353289 w 533400"/>
              <a:gd name="connsiteY22" fmla="*/ 257796 h 523875"/>
              <a:gd name="connsiteX23" fmla="*/ 181839 w 533400"/>
              <a:gd name="connsiteY23" fmla="*/ 257796 h 523875"/>
              <a:gd name="connsiteX24" fmla="*/ 143786 w 533400"/>
              <a:gd name="connsiteY24" fmla="*/ 293995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377 h 523875"/>
              <a:gd name="connsiteX30" fmla="*/ 11111 w 533400"/>
              <a:gd name="connsiteY30" fmla="*/ 175380 h 523875"/>
              <a:gd name="connsiteX31" fmla="*/ 56242 w 533400"/>
              <a:gd name="connsiteY31" fmla="*/ 127024 h 523875"/>
              <a:gd name="connsiteX32" fmla="*/ 84095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46" y="276846"/>
                  <a:pt x="372339" y="289639"/>
                  <a:pt x="372339" y="305421"/>
                </a:cubicBezTo>
                <a:lnTo>
                  <a:pt x="372339" y="495921"/>
                </a:lnTo>
                <a:cubicBezTo>
                  <a:pt x="372339" y="511703"/>
                  <a:pt x="359546" y="524496"/>
                  <a:pt x="343764" y="524496"/>
                </a:cubicBezTo>
                <a:lnTo>
                  <a:pt x="191364" y="524496"/>
                </a:lnTo>
                <a:cubicBezTo>
                  <a:pt x="175582" y="524496"/>
                  <a:pt x="162789" y="511703"/>
                  <a:pt x="162789" y="495921"/>
                </a:cubicBezTo>
                <a:lnTo>
                  <a:pt x="162789" y="305421"/>
                </a:lnTo>
                <a:cubicBezTo>
                  <a:pt x="162789" y="289639"/>
                  <a:pt x="175582" y="276846"/>
                  <a:pt x="191364" y="276846"/>
                </a:cubicBezTo>
                <a:lnTo>
                  <a:pt x="343764" y="276846"/>
                </a:lnTo>
                <a:close/>
                <a:moveTo>
                  <a:pt x="143739" y="114921"/>
                </a:moveTo>
                <a:cubicBezTo>
                  <a:pt x="143739" y="135325"/>
                  <a:pt x="159779" y="151984"/>
                  <a:pt x="179938" y="152974"/>
                </a:cubicBezTo>
                <a:lnTo>
                  <a:pt x="181839" y="153021"/>
                </a:lnTo>
                <a:lnTo>
                  <a:pt x="353289" y="153021"/>
                </a:lnTo>
                <a:cubicBezTo>
                  <a:pt x="373693" y="153021"/>
                  <a:pt x="390352" y="136981"/>
                  <a:pt x="391342" y="116822"/>
                </a:cubicBezTo>
                <a:lnTo>
                  <a:pt x="391389" y="114921"/>
                </a:lnTo>
                <a:lnTo>
                  <a:pt x="505689" y="114921"/>
                </a:lnTo>
                <a:cubicBezTo>
                  <a:pt x="521471" y="114921"/>
                  <a:pt x="534264" y="127714"/>
                  <a:pt x="534264" y="143496"/>
                </a:cubicBezTo>
                <a:lnTo>
                  <a:pt x="534264" y="381621"/>
                </a:lnTo>
                <a:cubicBezTo>
                  <a:pt x="534264" y="397403"/>
                  <a:pt x="521471" y="410196"/>
                  <a:pt x="505689" y="410196"/>
                </a:cubicBezTo>
                <a:lnTo>
                  <a:pt x="391389" y="410196"/>
                </a:lnTo>
                <a:lnTo>
                  <a:pt x="391389" y="295896"/>
                </a:lnTo>
                <a:cubicBezTo>
                  <a:pt x="391389" y="275492"/>
                  <a:pt x="375349" y="258833"/>
                  <a:pt x="355190" y="257843"/>
                </a:cubicBezTo>
                <a:lnTo>
                  <a:pt x="353289" y="257796"/>
                </a:lnTo>
                <a:lnTo>
                  <a:pt x="181839" y="257796"/>
                </a:lnTo>
                <a:cubicBezTo>
                  <a:pt x="161435" y="257796"/>
                  <a:pt x="144776" y="273836"/>
                  <a:pt x="143786" y="293995"/>
                </a:cubicBezTo>
                <a:lnTo>
                  <a:pt x="143739" y="295896"/>
                </a:lnTo>
                <a:lnTo>
                  <a:pt x="143739" y="410196"/>
                </a:lnTo>
                <a:lnTo>
                  <a:pt x="29439" y="410196"/>
                </a:lnTo>
                <a:cubicBezTo>
                  <a:pt x="13658" y="410196"/>
                  <a:pt x="864" y="397403"/>
                  <a:pt x="864" y="381621"/>
                </a:cubicBezTo>
                <a:lnTo>
                  <a:pt x="864" y="201377"/>
                </a:lnTo>
                <a:cubicBezTo>
                  <a:pt x="864" y="191726"/>
                  <a:pt x="4526" y="182435"/>
                  <a:pt x="11111" y="175380"/>
                </a:cubicBezTo>
                <a:lnTo>
                  <a:pt x="56242" y="127024"/>
                </a:lnTo>
                <a:cubicBezTo>
                  <a:pt x="63448" y="119304"/>
                  <a:pt x="73535" y="114921"/>
                  <a:pt x="84095" y="114921"/>
                </a:cubicBezTo>
                <a:lnTo>
                  <a:pt x="143739" y="114921"/>
                </a:lnTo>
                <a:close/>
                <a:moveTo>
                  <a:pt x="462827" y="172071"/>
                </a:moveTo>
                <a:cubicBezTo>
                  <a:pt x="454936" y="172071"/>
                  <a:pt x="448539" y="178468"/>
                  <a:pt x="448539" y="186359"/>
                </a:cubicBezTo>
                <a:cubicBezTo>
                  <a:pt x="448539" y="194249"/>
                  <a:pt x="454936" y="200646"/>
                  <a:pt x="462827" y="200646"/>
                </a:cubicBezTo>
                <a:cubicBezTo>
                  <a:pt x="470717" y="200646"/>
                  <a:pt x="477114" y="194249"/>
                  <a:pt x="477114" y="186359"/>
                </a:cubicBezTo>
                <a:cubicBezTo>
                  <a:pt x="477114" y="178468"/>
                  <a:pt x="470717" y="172071"/>
                  <a:pt x="462827" y="172071"/>
                </a:cubicBezTo>
                <a:close/>
                <a:moveTo>
                  <a:pt x="343764" y="621"/>
                </a:moveTo>
                <a:cubicBezTo>
                  <a:pt x="359546" y="621"/>
                  <a:pt x="372339" y="13415"/>
                  <a:pt x="372339" y="29196"/>
                </a:cubicBezTo>
                <a:lnTo>
                  <a:pt x="372339" y="105396"/>
                </a:lnTo>
                <a:cubicBezTo>
                  <a:pt x="372339" y="121178"/>
                  <a:pt x="359546" y="133971"/>
                  <a:pt x="343764" y="133971"/>
                </a:cubicBezTo>
                <a:lnTo>
                  <a:pt x="191364" y="133971"/>
                </a:lnTo>
                <a:cubicBezTo>
                  <a:pt x="175582" y="133971"/>
                  <a:pt x="162789" y="121178"/>
                  <a:pt x="162789" y="105396"/>
                </a:cubicBezTo>
                <a:lnTo>
                  <a:pt x="162789" y="29196"/>
                </a:lnTo>
                <a:cubicBezTo>
                  <a:pt x="162789" y="13415"/>
                  <a:pt x="175582" y="621"/>
                  <a:pt x="191364" y="621"/>
                </a:cubicBezTo>
                <a:lnTo>
                  <a:pt x="343764" y="621"/>
                </a:lnTo>
                <a:close/>
              </a:path>
            </a:pathLst>
          </a:custGeom>
          <a:solidFill>
            <a:schemeClr val="bg1"/>
          </a:solidFill>
          <a:ln>
            <a:noFill/>
          </a:ln>
        </p:spPr>
        <p:txBody>
          <a:bodyPr wrap="square" lIns="91440" tIns="45720" rIns="91440" bIns="4572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15" name="直接连接符 14"/>
          <p:cNvCxnSpPr>
            <a:cxnSpLocks/>
          </p:cNvCxnSpPr>
          <p:nvPr/>
        </p:nvCxnSpPr>
        <p:spPr>
          <a:xfrm>
            <a:off x="6811185" y="4782321"/>
            <a:ext cx="500034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69220" y="311741"/>
            <a:ext cx="4759506" cy="652483"/>
            <a:chOff x="469220" y="311741"/>
            <a:chExt cx="4745718" cy="652483"/>
          </a:xfrm>
        </p:grpSpPr>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2515837" y="-1734876"/>
              <a:ext cx="652483" cy="4745718"/>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2" name="文本框 11"/>
            <p:cNvSpPr txBox="1"/>
            <p:nvPr/>
          </p:nvSpPr>
          <p:spPr>
            <a:xfrm>
              <a:off x="676344" y="407149"/>
              <a:ext cx="4538594"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Forecasting Results for </a:t>
              </a:r>
              <a:r>
                <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载通</a:t>
              </a:r>
            </a:p>
          </p:txBody>
        </p:sp>
      </p:grpSp>
      <p:sp>
        <p:nvSpPr>
          <p:cNvPr id="17" name="文本框 16"/>
          <p:cNvSpPr txBox="1"/>
          <p:nvPr/>
        </p:nvSpPr>
        <p:spPr>
          <a:xfrm>
            <a:off x="6838341" y="3073653"/>
            <a:ext cx="4973187" cy="1350434"/>
          </a:xfrm>
          <a:prstGeom prst="rect">
            <a:avLst/>
          </a:prstGeom>
          <a:noFill/>
        </p:spPr>
        <p:txBody>
          <a:bodyPr wrap="square">
            <a:spAutoFit/>
          </a:bodyPr>
          <a:lstStyle/>
          <a:p>
            <a:pP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As for </a:t>
            </a:r>
            <a:r>
              <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载通</a:t>
            </a: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our model predicts a modest increase in stock price driven by increased demand for transportation services. Investors should approach MTR with caution, while considering investing in </a:t>
            </a:r>
            <a:r>
              <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载通 </a:t>
            </a: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as a potential growth opportunity.</a:t>
            </a:r>
            <a:endPar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l="4996" t="12573" r="995" b="66000"/>
          <a:stretch>
            <a:fillRect/>
          </a:stretch>
        </p:blipFill>
        <p:spPr>
          <a:xfrm flipH="1">
            <a:off x="5801360" y="1739329"/>
            <a:ext cx="6390640" cy="1112228"/>
          </a:xfrm>
          <a:prstGeom prst="rect">
            <a:avLst/>
          </a:prstGeom>
        </p:spPr>
      </p:pic>
      <p:pic>
        <p:nvPicPr>
          <p:cNvPr id="7" name="图片 6">
            <a:extLst>
              <a:ext uri="{FF2B5EF4-FFF2-40B4-BE49-F238E27FC236}">
                <a16:creationId xmlns:a16="http://schemas.microsoft.com/office/drawing/2014/main" id="{B75DBFB9-8AA3-9165-DF12-588BE3C7310D}"/>
              </a:ext>
            </a:extLst>
          </p:cNvPr>
          <p:cNvPicPr>
            <a:picLocks noChangeAspect="1"/>
          </p:cNvPicPr>
          <p:nvPr/>
        </p:nvPicPr>
        <p:blipFill>
          <a:blip r:embed="rId6"/>
          <a:stretch>
            <a:fillRect/>
          </a:stretch>
        </p:blipFill>
        <p:spPr>
          <a:xfrm>
            <a:off x="469218" y="1198709"/>
            <a:ext cx="4884441" cy="3334025"/>
          </a:xfrm>
          <a:prstGeom prst="rect">
            <a:avLst/>
          </a:prstGeom>
        </p:spPr>
      </p:pic>
      <p:pic>
        <p:nvPicPr>
          <p:cNvPr id="9" name="图片 8">
            <a:extLst>
              <a:ext uri="{FF2B5EF4-FFF2-40B4-BE49-F238E27FC236}">
                <a16:creationId xmlns:a16="http://schemas.microsoft.com/office/drawing/2014/main" id="{09512A68-6462-71E1-27DE-11FE390BF1E8}"/>
              </a:ext>
            </a:extLst>
          </p:cNvPr>
          <p:cNvPicPr>
            <a:picLocks noChangeAspect="1"/>
          </p:cNvPicPr>
          <p:nvPr/>
        </p:nvPicPr>
        <p:blipFill>
          <a:blip r:embed="rId7"/>
          <a:stretch>
            <a:fillRect/>
          </a:stretch>
        </p:blipFill>
        <p:spPr>
          <a:xfrm>
            <a:off x="469219" y="4623754"/>
            <a:ext cx="5130929" cy="2125391"/>
          </a:xfrm>
          <a:prstGeom prst="rect">
            <a:avLst/>
          </a:prstGeom>
        </p:spPr>
      </p:pic>
    </p:spTree>
    <p:custDataLst>
      <p:tags r:id="rId1"/>
    </p:custDataLst>
    <p:extLst>
      <p:ext uri="{BB962C8B-B14F-4D97-AF65-F5344CB8AC3E}">
        <p14:creationId xmlns:p14="http://schemas.microsoft.com/office/powerpoint/2010/main" val="263383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lîḍè"/>
          <p:cNvSpPr/>
          <p:nvPr/>
        </p:nvSpPr>
        <p:spPr>
          <a:xfrm>
            <a:off x="6883401" y="0"/>
            <a:ext cx="5308600" cy="6858000"/>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cxnSp>
        <p:nvCxnSpPr>
          <p:cNvPr id="5" name="直接连接符 4"/>
          <p:cNvCxnSpPr/>
          <p:nvPr/>
        </p:nvCxnSpPr>
        <p:spPr>
          <a:xfrm>
            <a:off x="1219200" y="5334000"/>
            <a:ext cx="7912100"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69219" y="311741"/>
            <a:ext cx="3802743" cy="652483"/>
            <a:chOff x="469219" y="311741"/>
            <a:chExt cx="3802743" cy="652483"/>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21875" r="15617" b="21875"/>
            <a:stretch>
              <a:fillRect/>
            </a:stretch>
          </p:blipFill>
          <p:spPr>
            <a:xfrm rot="5400000">
              <a:off x="2044349" y="-1263389"/>
              <a:ext cx="652483" cy="380274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9" name="文本框 8"/>
            <p:cNvSpPr txBox="1"/>
            <p:nvPr/>
          </p:nvSpPr>
          <p:spPr>
            <a:xfrm>
              <a:off x="676343" y="407149"/>
              <a:ext cx="3452745"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Multivariate Analysis</a:t>
              </a:r>
            </a:p>
          </p:txBody>
        </p:sp>
      </p:grpSp>
      <p:sp>
        <p:nvSpPr>
          <p:cNvPr id="10" name="文本框 9"/>
          <p:cNvSpPr txBox="1"/>
          <p:nvPr/>
        </p:nvSpPr>
        <p:spPr>
          <a:xfrm>
            <a:off x="1204721" y="2256289"/>
            <a:ext cx="4348223" cy="2638158"/>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In this section, we use MTR and </a:t>
            </a:r>
            <a:r>
              <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载通 </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to construct a VARMA (Vector Autoregressive Moving Average) model. By considering the interdependencies and relationships between these two companies, we aim to gain deeper insights into the dynamics of the Hong Kong transportation industry. </a:t>
            </a:r>
          </a:p>
        </p:txBody>
      </p:sp>
      <p:pic>
        <p:nvPicPr>
          <p:cNvPr id="8" name="图片 7">
            <a:extLst>
              <a:ext uri="{FF2B5EF4-FFF2-40B4-BE49-F238E27FC236}">
                <a16:creationId xmlns:a16="http://schemas.microsoft.com/office/drawing/2014/main" id="{5080D326-3661-C35F-235A-C8AC4CD5FA15}"/>
              </a:ext>
            </a:extLst>
          </p:cNvPr>
          <p:cNvPicPr>
            <a:picLocks noChangeAspect="1"/>
          </p:cNvPicPr>
          <p:nvPr/>
        </p:nvPicPr>
        <p:blipFill>
          <a:blip r:embed="rId4"/>
          <a:stretch>
            <a:fillRect/>
          </a:stretch>
        </p:blipFill>
        <p:spPr>
          <a:xfrm>
            <a:off x="5552944" y="1123312"/>
            <a:ext cx="5891220" cy="4904111"/>
          </a:xfrm>
          <a:prstGeom prst="rect">
            <a:avLst/>
          </a:prstGeom>
        </p:spPr>
      </p:pic>
    </p:spTree>
    <p:custDataLst>
      <p:tags r:id="rId1"/>
    </p:custDataLst>
    <p:extLst>
      <p:ext uri="{BB962C8B-B14F-4D97-AF65-F5344CB8AC3E}">
        <p14:creationId xmlns:p14="http://schemas.microsoft.com/office/powerpoint/2010/main" val="2528041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166216" y="2472267"/>
            <a:ext cx="474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íšļîḓé"/>
          <p:cNvSpPr/>
          <p:nvPr/>
        </p:nvSpPr>
        <p:spPr>
          <a:xfrm>
            <a:off x="286872" y="1362635"/>
            <a:ext cx="11205882" cy="4320989"/>
          </a:xfrm>
          <a:prstGeom prst="roundRect">
            <a:avLst>
              <a:gd name="adj" fmla="val 7130"/>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69220" y="311741"/>
            <a:ext cx="3048251" cy="652483"/>
            <a:chOff x="469220" y="311741"/>
            <a:chExt cx="3048251" cy="652483"/>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21875" r="15617" b="21875"/>
            <a:stretch>
              <a:fillRect/>
            </a:stretch>
          </p:blipFill>
          <p:spPr>
            <a:xfrm rot="5400000">
              <a:off x="1667104" y="-886143"/>
              <a:ext cx="652483" cy="3048251"/>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8" name="文本框 7"/>
            <p:cNvSpPr txBox="1"/>
            <p:nvPr/>
          </p:nvSpPr>
          <p:spPr>
            <a:xfrm>
              <a:off x="676344" y="407149"/>
              <a:ext cx="2841126"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Model Selection</a:t>
              </a:r>
            </a:p>
          </p:txBody>
        </p:sp>
      </p:grpSp>
      <p:sp>
        <p:nvSpPr>
          <p:cNvPr id="14" name="文本框 13"/>
          <p:cNvSpPr txBox="1"/>
          <p:nvPr/>
        </p:nvSpPr>
        <p:spPr>
          <a:xfrm>
            <a:off x="539709" y="2573382"/>
            <a:ext cx="5356625" cy="1899494"/>
          </a:xfrm>
          <a:prstGeom prst="rect">
            <a:avLst/>
          </a:prstGeom>
          <a:noFill/>
        </p:spPr>
        <p:txBody>
          <a:bodyPr wrap="square">
            <a:spAutoFit/>
          </a:bodyPr>
          <a:lstStyle/>
          <a:p>
            <a:pPr>
              <a:lnSpc>
                <a:spcPct val="150000"/>
              </a:lnSpc>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In this section, we employ the AIC (Akaike Information Criterion) standard to determine the optimal time series model for our analysis. By selecting the model with the lowest AIC value, we choose the VAR</a:t>
            </a:r>
            <a:r>
              <a:rPr lang="zh-CN" alt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7</a:t>
            </a:r>
            <a:r>
              <a:rPr lang="zh-CN" alt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 </a:t>
            </a: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as our optimal model. </a:t>
            </a:r>
          </a:p>
        </p:txBody>
      </p:sp>
      <p:pic>
        <p:nvPicPr>
          <p:cNvPr id="13" name="图片 12">
            <a:extLst>
              <a:ext uri="{FF2B5EF4-FFF2-40B4-BE49-F238E27FC236}">
                <a16:creationId xmlns:a16="http://schemas.microsoft.com/office/drawing/2014/main" id="{8F3EBD01-4839-7E47-CA29-36A9ACE33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156" y="1697023"/>
            <a:ext cx="4753203" cy="3652212"/>
          </a:xfrm>
          <a:prstGeom prst="rect">
            <a:avLst/>
          </a:prstGeom>
        </p:spPr>
      </p:pic>
    </p:spTree>
    <p:custDataLst>
      <p:tags r:id="rId1"/>
    </p:custDataLst>
    <p:extLst>
      <p:ext uri="{BB962C8B-B14F-4D97-AF65-F5344CB8AC3E}">
        <p14:creationId xmlns:p14="http://schemas.microsoft.com/office/powerpoint/2010/main" val="3394680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12893B56-6156-D572-0E26-79E676256490}"/>
              </a:ext>
            </a:extLst>
          </p:cNvPr>
          <p:cNvPicPr>
            <a:picLocks noChangeAspect="1"/>
          </p:cNvPicPr>
          <p:nvPr/>
        </p:nvPicPr>
        <p:blipFill>
          <a:blip r:embed="rId3"/>
          <a:stretch>
            <a:fillRect/>
          </a:stretch>
        </p:blipFill>
        <p:spPr>
          <a:xfrm>
            <a:off x="0" y="2636162"/>
            <a:ext cx="12192000" cy="4303776"/>
          </a:xfrm>
          <a:prstGeom prst="rect">
            <a:avLst/>
          </a:prstGeom>
        </p:spPr>
      </p:pic>
      <p:pic>
        <p:nvPicPr>
          <p:cNvPr id="19" name="图片 18">
            <a:extLst>
              <a:ext uri="{FF2B5EF4-FFF2-40B4-BE49-F238E27FC236}">
                <a16:creationId xmlns:a16="http://schemas.microsoft.com/office/drawing/2014/main" id="{35DA6B57-AB23-486E-DA15-9D9AD70A4A5B}"/>
              </a:ext>
            </a:extLst>
          </p:cNvPr>
          <p:cNvPicPr>
            <a:picLocks noChangeAspect="1"/>
          </p:cNvPicPr>
          <p:nvPr/>
        </p:nvPicPr>
        <p:blipFill>
          <a:blip r:embed="rId4"/>
          <a:stretch>
            <a:fillRect/>
          </a:stretch>
        </p:blipFill>
        <p:spPr>
          <a:xfrm>
            <a:off x="7180558" y="964224"/>
            <a:ext cx="4293495" cy="5532754"/>
          </a:xfrm>
          <a:prstGeom prst="rect">
            <a:avLst/>
          </a:prstGeom>
        </p:spPr>
      </p:pic>
      <p:sp>
        <p:nvSpPr>
          <p:cNvPr id="4" name="iṥlîḓè"/>
          <p:cNvSpPr/>
          <p:nvPr/>
        </p:nvSpPr>
        <p:spPr>
          <a:xfrm>
            <a:off x="1111813" y="2095017"/>
            <a:ext cx="3347579" cy="3658761"/>
          </a:xfrm>
          <a:prstGeom prst="rect">
            <a:avLst/>
          </a:prstGeom>
          <a:blipFill>
            <a:blip r:embed="rId5"/>
            <a:stretch>
              <a:fillRect l="-32029" r="-31787"/>
            </a:stretch>
          </a:blip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sp>
        <p:nvSpPr>
          <p:cNvPr id="8" name="îSlïḋê"/>
          <p:cNvSpPr/>
          <p:nvPr/>
        </p:nvSpPr>
        <p:spPr>
          <a:xfrm>
            <a:off x="4822062" y="2095016"/>
            <a:ext cx="2035938" cy="3162783"/>
          </a:xfrm>
          <a:prstGeom prst="rect">
            <a:avLst/>
          </a:prstGeom>
          <a:gradFill>
            <a:gsLst>
              <a:gs pos="51300">
                <a:srgbClr val="F5E2C4"/>
              </a:gs>
              <a:gs pos="0">
                <a:srgbClr val="AD8E5D"/>
              </a:gs>
              <a:gs pos="100000">
                <a:srgbClr val="E6CBA8"/>
              </a:gs>
            </a:gsLst>
            <a:lin ang="0" scaled="1"/>
          </a:gradFill>
          <a:ln w="12700">
            <a:miter lim="400000"/>
          </a:ln>
        </p:spPr>
        <p:txBody>
          <a:bodyPr lIns="25400" tIns="25400" rIns="25400" bIns="25400" anchor="ctr"/>
          <a:lstStyle/>
          <a:p>
            <a:endParaRPr lang="zh-CN" altLang="en-US" sz="1600" dirty="0">
              <a:gradFill>
                <a:gsLst>
                  <a:gs pos="51300">
                    <a:srgbClr val="F5E2C4"/>
                  </a:gs>
                  <a:gs pos="0">
                    <a:srgbClr val="AD8E5D"/>
                  </a:gs>
                  <a:gs pos="100000">
                    <a:srgbClr val="E6CBA8"/>
                  </a:gs>
                </a:gsLst>
                <a:lin ang="0" scaled="1"/>
              </a:gradFill>
              <a:latin typeface="思源黑体 CN Medium" panose="020B0600000000000000" pitchFamily="34" charset="-122"/>
            </a:endParaRPr>
          </a:p>
        </p:txBody>
      </p:sp>
      <p:sp>
        <p:nvSpPr>
          <p:cNvPr id="10" name="işḻíḋé"/>
          <p:cNvSpPr/>
          <p:nvPr/>
        </p:nvSpPr>
        <p:spPr>
          <a:xfrm>
            <a:off x="11429206" y="0"/>
            <a:ext cx="89694" cy="1130300"/>
          </a:xfrm>
          <a:prstGeom prst="rect">
            <a:avLst/>
          </a:prstGeom>
          <a:solidFill>
            <a:schemeClr val="tx1"/>
          </a:solidFill>
          <a:ln w="12700" cap="rnd">
            <a:solidFill>
              <a:schemeClr val="tx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grpSp>
        <p:nvGrpSpPr>
          <p:cNvPr id="6" name="组合 5"/>
          <p:cNvGrpSpPr/>
          <p:nvPr/>
        </p:nvGrpSpPr>
        <p:grpSpPr>
          <a:xfrm>
            <a:off x="469220" y="311741"/>
            <a:ext cx="3174093" cy="652483"/>
            <a:chOff x="469220" y="311741"/>
            <a:chExt cx="3174093" cy="652483"/>
          </a:xfrm>
        </p:grpSpPr>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t="21875" r="15617" b="21875"/>
            <a:stretch>
              <a:fillRect/>
            </a:stretch>
          </p:blipFill>
          <p:spPr>
            <a:xfrm rot="5400000">
              <a:off x="1730025" y="-949064"/>
              <a:ext cx="652483" cy="317409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1" name="文本框 10"/>
            <p:cNvSpPr txBox="1"/>
            <p:nvPr/>
          </p:nvSpPr>
          <p:spPr>
            <a:xfrm>
              <a:off x="676343" y="407149"/>
              <a:ext cx="2966969"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Model Estimation</a:t>
              </a:r>
            </a:p>
          </p:txBody>
        </p:sp>
      </p:grpSp>
      <p:sp>
        <p:nvSpPr>
          <p:cNvPr id="12" name="文本框 11"/>
          <p:cNvSpPr txBox="1"/>
          <p:nvPr/>
        </p:nvSpPr>
        <p:spPr>
          <a:xfrm>
            <a:off x="7437183" y="1130300"/>
            <a:ext cx="3669465" cy="4659609"/>
          </a:xfrm>
          <a:prstGeom prst="rect">
            <a:avLst/>
          </a:prstGeom>
          <a:noFill/>
        </p:spPr>
        <p:txBody>
          <a:bodyPr wrap="square">
            <a:spAutoFit/>
          </a:bodyPr>
          <a:lstStyle/>
          <a:p>
            <a:pPr>
              <a:lnSpc>
                <a:spcPct val="150000"/>
              </a:lnSpc>
            </a:pPr>
            <a:r>
              <a:rPr lang="en-US" altLang="zh-CN" sz="2000" dirty="0">
                <a:solidFill>
                  <a:srgbClr val="FFF9CD"/>
                </a:solidFill>
                <a:latin typeface="仓耳青禾体-谷力 W04" panose="02020400000000000000" pitchFamily="18" charset="-122"/>
                <a:ea typeface="仓耳青禾体-谷力 W04" panose="02020400000000000000" pitchFamily="18" charset="-122"/>
              </a:rPr>
              <a:t>In this section, we use the VAR model to estimate the parameters of our chosen time series model. By incorporating both autoregressive and moving average components with an asymmetric volatility model, we aim to capture the complex dynamics of the Hong Kong transportation stocks.</a:t>
            </a:r>
          </a:p>
        </p:txBody>
      </p:sp>
      <p:sp>
        <p:nvSpPr>
          <p:cNvPr id="3" name="íšľîḋe"/>
          <p:cNvSpPr/>
          <p:nvPr/>
        </p:nvSpPr>
        <p:spPr>
          <a:xfrm>
            <a:off x="5052469" y="2430911"/>
            <a:ext cx="1443603" cy="2490991"/>
          </a:xfrm>
          <a:prstGeom prst="roundRect">
            <a:avLst>
              <a:gd name="adj" fmla="val 0"/>
            </a:avLst>
          </a:prstGeom>
          <a:noFill/>
          <a:ln w="38100" cap="rnd">
            <a:gradFill>
              <a:gsLst>
                <a:gs pos="0">
                  <a:schemeClr val="tx1"/>
                </a:gs>
                <a:gs pos="51000">
                  <a:schemeClr val="tx1">
                    <a:alpha val="0"/>
                  </a:schemeClr>
                </a:gs>
                <a:gs pos="100000">
                  <a:schemeClr val="tx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5" name="iṣlîďê"/>
          <p:cNvSpPr/>
          <p:nvPr/>
        </p:nvSpPr>
        <p:spPr>
          <a:xfrm>
            <a:off x="5542958" y="3073016"/>
            <a:ext cx="694541" cy="553058"/>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tx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pic>
        <p:nvPicPr>
          <p:cNvPr id="2" name="图片 1">
            <a:extLst>
              <a:ext uri="{FF2B5EF4-FFF2-40B4-BE49-F238E27FC236}">
                <a16:creationId xmlns:a16="http://schemas.microsoft.com/office/drawing/2014/main" id="{8CE34DEA-A45D-EA0C-CF47-898CA736D944}"/>
              </a:ext>
            </a:extLst>
          </p:cNvPr>
          <p:cNvPicPr>
            <a:picLocks noChangeAspect="1"/>
          </p:cNvPicPr>
          <p:nvPr/>
        </p:nvPicPr>
        <p:blipFill>
          <a:blip r:embed="rId7"/>
          <a:stretch>
            <a:fillRect/>
          </a:stretch>
        </p:blipFill>
        <p:spPr>
          <a:xfrm>
            <a:off x="1178950" y="2138256"/>
            <a:ext cx="3213303" cy="3572282"/>
          </a:xfrm>
          <a:prstGeom prst="rect">
            <a:avLst/>
          </a:prstGeom>
        </p:spPr>
      </p:pic>
      <p:pic>
        <p:nvPicPr>
          <p:cNvPr id="16" name="图片 15">
            <a:extLst>
              <a:ext uri="{FF2B5EF4-FFF2-40B4-BE49-F238E27FC236}">
                <a16:creationId xmlns:a16="http://schemas.microsoft.com/office/drawing/2014/main" id="{8B45228F-9548-4AB9-E89B-10346EB456F8}"/>
              </a:ext>
            </a:extLst>
          </p:cNvPr>
          <p:cNvPicPr>
            <a:picLocks noChangeAspect="1"/>
          </p:cNvPicPr>
          <p:nvPr/>
        </p:nvPicPr>
        <p:blipFill>
          <a:blip r:embed="rId8"/>
          <a:stretch>
            <a:fillRect/>
          </a:stretch>
        </p:blipFill>
        <p:spPr>
          <a:xfrm>
            <a:off x="4942143" y="2249355"/>
            <a:ext cx="1795776" cy="2854102"/>
          </a:xfrm>
          <a:prstGeom prst="rect">
            <a:avLst/>
          </a:prstGeom>
        </p:spPr>
      </p:pic>
    </p:spTree>
    <p:custDataLst>
      <p:tags r:id="rId1"/>
    </p:custDataLst>
    <p:extLst>
      <p:ext uri="{BB962C8B-B14F-4D97-AF65-F5344CB8AC3E}">
        <p14:creationId xmlns:p14="http://schemas.microsoft.com/office/powerpoint/2010/main" val="164591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lîḍè"/>
          <p:cNvSpPr/>
          <p:nvPr/>
        </p:nvSpPr>
        <p:spPr>
          <a:xfrm>
            <a:off x="6883401" y="0"/>
            <a:ext cx="5308600" cy="6858000"/>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cxnSp>
        <p:nvCxnSpPr>
          <p:cNvPr id="5" name="直接连接符 4"/>
          <p:cNvCxnSpPr/>
          <p:nvPr/>
        </p:nvCxnSpPr>
        <p:spPr>
          <a:xfrm>
            <a:off x="1219200" y="5334000"/>
            <a:ext cx="7912100"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69219" y="311741"/>
            <a:ext cx="3002644" cy="652483"/>
            <a:chOff x="469219" y="311741"/>
            <a:chExt cx="3002644" cy="652483"/>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21875" r="15617" b="21875"/>
            <a:stretch>
              <a:fillRect/>
            </a:stretch>
          </p:blipFill>
          <p:spPr>
            <a:xfrm rot="5400000">
              <a:off x="1644299" y="-863339"/>
              <a:ext cx="652483" cy="3002644"/>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9" name="文本框 8"/>
            <p:cNvSpPr txBox="1"/>
            <p:nvPr/>
          </p:nvSpPr>
          <p:spPr>
            <a:xfrm>
              <a:off x="676344" y="407149"/>
              <a:ext cx="2666932"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Model Checking</a:t>
              </a:r>
            </a:p>
          </p:txBody>
        </p:sp>
      </p:grpSp>
      <p:sp>
        <p:nvSpPr>
          <p:cNvPr id="10" name="文本框 9"/>
          <p:cNvSpPr txBox="1"/>
          <p:nvPr/>
        </p:nvSpPr>
        <p:spPr>
          <a:xfrm>
            <a:off x="1219200" y="2361056"/>
            <a:ext cx="4348223" cy="1899494"/>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After estimating the parameters of our VAR(7) model, it's important to perform model checks to assess its validity. We'll examine residuals to see whether it is white noise using </a:t>
            </a:r>
            <a:r>
              <a:rPr lang="en-US" altLang="zh-CN" sz="1600" dirty="0" err="1">
                <a:solidFill>
                  <a:schemeClr val="tx1">
                    <a:lumMod val="50000"/>
                    <a:lumOff val="50000"/>
                  </a:schemeClr>
                </a:solidFill>
                <a:latin typeface="仓耳青禾体-谷力 W04" panose="02020400000000000000" pitchFamily="18" charset="-122"/>
                <a:ea typeface="仓耳青禾体-谷力 W04" panose="02020400000000000000" pitchFamily="18" charset="-122"/>
              </a:rPr>
              <a:t>Ljung</a:t>
            </a: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-Box test. It shows that the residuals are white-noise.</a:t>
            </a:r>
          </a:p>
        </p:txBody>
      </p:sp>
      <p:pic>
        <p:nvPicPr>
          <p:cNvPr id="8" name="图片 7">
            <a:extLst>
              <a:ext uri="{FF2B5EF4-FFF2-40B4-BE49-F238E27FC236}">
                <a16:creationId xmlns:a16="http://schemas.microsoft.com/office/drawing/2014/main" id="{FACC7C0E-B16E-2EEB-60BC-45F5538F2D8B}"/>
              </a:ext>
            </a:extLst>
          </p:cNvPr>
          <p:cNvPicPr>
            <a:picLocks noChangeAspect="1"/>
          </p:cNvPicPr>
          <p:nvPr/>
        </p:nvPicPr>
        <p:blipFill>
          <a:blip r:embed="rId4"/>
          <a:stretch>
            <a:fillRect/>
          </a:stretch>
        </p:blipFill>
        <p:spPr>
          <a:xfrm>
            <a:off x="6143047" y="1599188"/>
            <a:ext cx="5671827" cy="3659623"/>
          </a:xfrm>
          <a:prstGeom prst="rect">
            <a:avLst/>
          </a:prstGeom>
        </p:spPr>
      </p:pic>
    </p:spTree>
    <p:custDataLst>
      <p:tags r:id="rId1"/>
    </p:custDataLst>
    <p:extLst>
      <p:ext uri="{BB962C8B-B14F-4D97-AF65-F5344CB8AC3E}">
        <p14:creationId xmlns:p14="http://schemas.microsoft.com/office/powerpoint/2010/main" val="1166373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3DC31E-AA83-6552-1C8A-60A6D78FCB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082" r="9938"/>
          <a:stretch>
            <a:fillRect/>
          </a:stretch>
        </p:blipFill>
        <p:spPr>
          <a:xfrm rot="5400000">
            <a:off x="3943139" y="-1313680"/>
            <a:ext cx="4305720" cy="12192002"/>
          </a:xfrm>
          <a:prstGeom prst="rect">
            <a:avLst/>
          </a:prstGeom>
        </p:spPr>
      </p:pic>
      <p:sp>
        <p:nvSpPr>
          <p:cNvPr id="21" name="îŝḻîḍè"/>
          <p:cNvSpPr/>
          <p:nvPr/>
        </p:nvSpPr>
        <p:spPr bwMode="auto">
          <a:xfrm>
            <a:off x="6227278" y="2447421"/>
            <a:ext cx="242720" cy="18204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390 w 533400"/>
              <a:gd name="connsiteY9" fmla="*/ 198636 h 400050"/>
              <a:gd name="connsiteX10" fmla="*/ 351362 w 533400"/>
              <a:gd name="connsiteY10" fmla="*/ 204188 h 400050"/>
              <a:gd name="connsiteX11" fmla="*/ 351362 w 533400"/>
              <a:gd name="connsiteY11" fmla="*/ 204188 h 400050"/>
              <a:gd name="connsiteX12" fmla="*/ 267088 w 533400"/>
              <a:gd name="connsiteY12" fmla="*/ 315607 h 400050"/>
              <a:gd name="connsiteX13" fmla="*/ 264627 w 533400"/>
              <a:gd name="connsiteY13" fmla="*/ 318450 h 400050"/>
              <a:gd name="connsiteX14" fmla="*/ 224217 w 533400"/>
              <a:gd name="connsiteY14" fmla="*/ 318698 h 400050"/>
              <a:gd name="connsiteX15" fmla="*/ 224217 w 533400"/>
              <a:gd name="connsiteY15" fmla="*/ 318698 h 400050"/>
              <a:gd name="connsiteX16" fmla="*/ 162105 w 533400"/>
              <a:gd name="connsiteY16" fmla="*/ 257341 h 400050"/>
              <a:gd name="connsiteX17" fmla="*/ 160160 w 533400"/>
              <a:gd name="connsiteY17" fmla="*/ 255588 h 400050"/>
              <a:gd name="connsiteX18" fmla="*/ 119942 w 533400"/>
              <a:gd name="connsiteY18" fmla="*/ 259532 h 400050"/>
              <a:gd name="connsiteX19" fmla="*/ 119942 w 533400"/>
              <a:gd name="connsiteY19" fmla="*/ 259532 h 400050"/>
              <a:gd name="connsiteX20" fmla="*/ 32448 w 533400"/>
              <a:gd name="connsiteY20" fmla="*/ 366050 h 400050"/>
              <a:gd name="connsiteX21" fmla="*/ 30283 w 533400"/>
              <a:gd name="connsiteY21" fmla="*/ 372096 h 400050"/>
              <a:gd name="connsiteX22" fmla="*/ 39808 w 533400"/>
              <a:gd name="connsiteY22" fmla="*/ 381621 h 400050"/>
              <a:gd name="connsiteX23" fmla="*/ 39808 w 533400"/>
              <a:gd name="connsiteY23" fmla="*/ 381621 h 400050"/>
              <a:gd name="connsiteX24" fmla="*/ 497188 w 533400"/>
              <a:gd name="connsiteY24" fmla="*/ 381621 h 400050"/>
              <a:gd name="connsiteX25" fmla="*/ 502461 w 533400"/>
              <a:gd name="connsiteY25" fmla="*/ 380028 h 400050"/>
              <a:gd name="connsiteX26" fmla="*/ 505121 w 533400"/>
              <a:gd name="connsiteY26" fmla="*/ 366823 h 400050"/>
              <a:gd name="connsiteX27" fmla="*/ 505121 w 533400"/>
              <a:gd name="connsiteY27" fmla="*/ 366823 h 400050"/>
              <a:gd name="connsiteX28" fmla="*/ 397949 w 533400"/>
              <a:gd name="connsiteY28" fmla="*/ 205607 h 400050"/>
              <a:gd name="connsiteX29" fmla="*/ 391390 w 533400"/>
              <a:gd name="connsiteY29" fmla="*/ 19863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15" y="621"/>
                  <a:pt x="534008" y="13414"/>
                  <a:pt x="534008" y="29196"/>
                </a:cubicBezTo>
                <a:lnTo>
                  <a:pt x="534008" y="372096"/>
                </a:lnTo>
                <a:cubicBezTo>
                  <a:pt x="534008" y="387878"/>
                  <a:pt x="521215" y="400671"/>
                  <a:pt x="505433" y="400671"/>
                </a:cubicBezTo>
                <a:lnTo>
                  <a:pt x="29183" y="400671"/>
                </a:lnTo>
                <a:cubicBezTo>
                  <a:pt x="13402" y="400671"/>
                  <a:pt x="608" y="387878"/>
                  <a:pt x="608" y="372096"/>
                </a:cubicBezTo>
                <a:lnTo>
                  <a:pt x="608" y="29196"/>
                </a:lnTo>
                <a:cubicBezTo>
                  <a:pt x="608" y="13414"/>
                  <a:pt x="13402" y="621"/>
                  <a:pt x="29183" y="621"/>
                </a:cubicBezTo>
                <a:lnTo>
                  <a:pt x="505433" y="621"/>
                </a:lnTo>
                <a:close/>
                <a:moveTo>
                  <a:pt x="391390" y="198636"/>
                </a:moveTo>
                <a:cubicBezTo>
                  <a:pt x="378803" y="189116"/>
                  <a:pt x="360883" y="191602"/>
                  <a:pt x="351362" y="204188"/>
                </a:cubicBezTo>
                <a:lnTo>
                  <a:pt x="351362" y="204188"/>
                </a:lnTo>
                <a:lnTo>
                  <a:pt x="267088" y="315607"/>
                </a:lnTo>
                <a:cubicBezTo>
                  <a:pt x="266332" y="316607"/>
                  <a:pt x="265509" y="317558"/>
                  <a:pt x="264627" y="318450"/>
                </a:cubicBezTo>
                <a:cubicBezTo>
                  <a:pt x="253536" y="329677"/>
                  <a:pt x="235444" y="329788"/>
                  <a:pt x="224217" y="318698"/>
                </a:cubicBezTo>
                <a:lnTo>
                  <a:pt x="224217" y="318698"/>
                </a:lnTo>
                <a:lnTo>
                  <a:pt x="162105" y="257341"/>
                </a:lnTo>
                <a:cubicBezTo>
                  <a:pt x="161484" y="256727"/>
                  <a:pt x="160836" y="256142"/>
                  <a:pt x="160160" y="255588"/>
                </a:cubicBezTo>
                <a:cubicBezTo>
                  <a:pt x="147965" y="245572"/>
                  <a:pt x="129959" y="247338"/>
                  <a:pt x="119942" y="259532"/>
                </a:cubicBezTo>
                <a:lnTo>
                  <a:pt x="119942" y="259532"/>
                </a:lnTo>
                <a:lnTo>
                  <a:pt x="32448" y="366050"/>
                </a:lnTo>
                <a:cubicBezTo>
                  <a:pt x="31048" y="367755"/>
                  <a:pt x="30283" y="369891"/>
                  <a:pt x="30283" y="372096"/>
                </a:cubicBezTo>
                <a:cubicBezTo>
                  <a:pt x="30283" y="377357"/>
                  <a:pt x="34548" y="381621"/>
                  <a:pt x="39808" y="381621"/>
                </a:cubicBezTo>
                <a:lnTo>
                  <a:pt x="39808" y="381621"/>
                </a:lnTo>
                <a:lnTo>
                  <a:pt x="497188" y="381621"/>
                </a:lnTo>
                <a:cubicBezTo>
                  <a:pt x="499065" y="381621"/>
                  <a:pt x="500899" y="381067"/>
                  <a:pt x="502461" y="380028"/>
                </a:cubicBezTo>
                <a:cubicBezTo>
                  <a:pt x="506843" y="377116"/>
                  <a:pt x="508033" y="371204"/>
                  <a:pt x="505121" y="366823"/>
                </a:cubicBezTo>
                <a:lnTo>
                  <a:pt x="505121" y="366823"/>
                </a:lnTo>
                <a:lnTo>
                  <a:pt x="397949" y="205607"/>
                </a:lnTo>
                <a:cubicBezTo>
                  <a:pt x="396170" y="202931"/>
                  <a:pt x="393952" y="200575"/>
                  <a:pt x="391390" y="198636"/>
                </a:cubicBezTo>
                <a:close/>
                <a:moveTo>
                  <a:pt x="95858" y="57771"/>
                </a:moveTo>
                <a:cubicBezTo>
                  <a:pt x="74816" y="57771"/>
                  <a:pt x="57758" y="74829"/>
                  <a:pt x="57758" y="95871"/>
                </a:cubicBezTo>
                <a:cubicBezTo>
                  <a:pt x="57758" y="116913"/>
                  <a:pt x="74816" y="133971"/>
                  <a:pt x="95858" y="133971"/>
                </a:cubicBezTo>
                <a:cubicBezTo>
                  <a:pt x="116900" y="133971"/>
                  <a:pt x="133958" y="116913"/>
                  <a:pt x="133958" y="95871"/>
                </a:cubicBezTo>
                <a:cubicBezTo>
                  <a:pt x="133958" y="74829"/>
                  <a:pt x="116900" y="57771"/>
                  <a:pt x="95858" y="57771"/>
                </a:cubicBezTo>
                <a:close/>
              </a:path>
            </a:pathLst>
          </a:custGeom>
          <a:solidFill>
            <a:schemeClr val="bg1"/>
          </a:solidFill>
          <a:ln>
            <a:noFill/>
          </a:ln>
        </p:spPr>
        <p:txBody>
          <a:bodyPr wrap="square" lIns="91440" tIns="45720" rIns="91440" bIns="45720">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8" name="îṣļíḋê"/>
          <p:cNvSpPr/>
          <p:nvPr/>
        </p:nvSpPr>
        <p:spPr>
          <a:xfrm>
            <a:off x="6096000" y="3662691"/>
            <a:ext cx="505278" cy="505277"/>
          </a:xfrm>
          <a:prstGeom prst="ellipse">
            <a:avLst/>
          </a:prstGeom>
          <a:solidFill>
            <a:schemeClr val="tx1"/>
          </a:solidFill>
          <a:ln w="12700">
            <a:miter lim="400000"/>
          </a:ln>
        </p:spPr>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3200" cap="none">
              <a:solidFill>
                <a:srgbClr val="FFFFFF"/>
              </a:solidFill>
            </a:endParaRPr>
          </a:p>
        </p:txBody>
      </p:sp>
      <p:sp>
        <p:nvSpPr>
          <p:cNvPr id="19" name="íŝļïdê"/>
          <p:cNvSpPr/>
          <p:nvPr/>
        </p:nvSpPr>
        <p:spPr bwMode="auto">
          <a:xfrm>
            <a:off x="6230378" y="3799181"/>
            <a:ext cx="236522" cy="23229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8 w 533400"/>
              <a:gd name="connsiteY10" fmla="*/ 152974 h 523875"/>
              <a:gd name="connsiteX11" fmla="*/ 181839 w 533400"/>
              <a:gd name="connsiteY11" fmla="*/ 153021 h 523875"/>
              <a:gd name="connsiteX12" fmla="*/ 353289 w 533400"/>
              <a:gd name="connsiteY12" fmla="*/ 153021 h 523875"/>
              <a:gd name="connsiteX13" fmla="*/ 391342 w 533400"/>
              <a:gd name="connsiteY13" fmla="*/ 116822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0 w 533400"/>
              <a:gd name="connsiteY21" fmla="*/ 257843 h 523875"/>
              <a:gd name="connsiteX22" fmla="*/ 353289 w 533400"/>
              <a:gd name="connsiteY22" fmla="*/ 257796 h 523875"/>
              <a:gd name="connsiteX23" fmla="*/ 181839 w 533400"/>
              <a:gd name="connsiteY23" fmla="*/ 257796 h 523875"/>
              <a:gd name="connsiteX24" fmla="*/ 143786 w 533400"/>
              <a:gd name="connsiteY24" fmla="*/ 293995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377 h 523875"/>
              <a:gd name="connsiteX30" fmla="*/ 11111 w 533400"/>
              <a:gd name="connsiteY30" fmla="*/ 175380 h 523875"/>
              <a:gd name="connsiteX31" fmla="*/ 56242 w 533400"/>
              <a:gd name="connsiteY31" fmla="*/ 127024 h 523875"/>
              <a:gd name="connsiteX32" fmla="*/ 84095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46" y="276846"/>
                  <a:pt x="372339" y="289639"/>
                  <a:pt x="372339" y="305421"/>
                </a:cubicBezTo>
                <a:lnTo>
                  <a:pt x="372339" y="495921"/>
                </a:lnTo>
                <a:cubicBezTo>
                  <a:pt x="372339" y="511703"/>
                  <a:pt x="359546" y="524496"/>
                  <a:pt x="343764" y="524496"/>
                </a:cubicBezTo>
                <a:lnTo>
                  <a:pt x="191364" y="524496"/>
                </a:lnTo>
                <a:cubicBezTo>
                  <a:pt x="175582" y="524496"/>
                  <a:pt x="162789" y="511703"/>
                  <a:pt x="162789" y="495921"/>
                </a:cubicBezTo>
                <a:lnTo>
                  <a:pt x="162789" y="305421"/>
                </a:lnTo>
                <a:cubicBezTo>
                  <a:pt x="162789" y="289639"/>
                  <a:pt x="175582" y="276846"/>
                  <a:pt x="191364" y="276846"/>
                </a:cubicBezTo>
                <a:lnTo>
                  <a:pt x="343764" y="276846"/>
                </a:lnTo>
                <a:close/>
                <a:moveTo>
                  <a:pt x="143739" y="114921"/>
                </a:moveTo>
                <a:cubicBezTo>
                  <a:pt x="143739" y="135325"/>
                  <a:pt x="159779" y="151984"/>
                  <a:pt x="179938" y="152974"/>
                </a:cubicBezTo>
                <a:lnTo>
                  <a:pt x="181839" y="153021"/>
                </a:lnTo>
                <a:lnTo>
                  <a:pt x="353289" y="153021"/>
                </a:lnTo>
                <a:cubicBezTo>
                  <a:pt x="373693" y="153021"/>
                  <a:pt x="390352" y="136981"/>
                  <a:pt x="391342" y="116822"/>
                </a:cubicBezTo>
                <a:lnTo>
                  <a:pt x="391389" y="114921"/>
                </a:lnTo>
                <a:lnTo>
                  <a:pt x="505689" y="114921"/>
                </a:lnTo>
                <a:cubicBezTo>
                  <a:pt x="521471" y="114921"/>
                  <a:pt x="534264" y="127714"/>
                  <a:pt x="534264" y="143496"/>
                </a:cubicBezTo>
                <a:lnTo>
                  <a:pt x="534264" y="381621"/>
                </a:lnTo>
                <a:cubicBezTo>
                  <a:pt x="534264" y="397403"/>
                  <a:pt x="521471" y="410196"/>
                  <a:pt x="505689" y="410196"/>
                </a:cubicBezTo>
                <a:lnTo>
                  <a:pt x="391389" y="410196"/>
                </a:lnTo>
                <a:lnTo>
                  <a:pt x="391389" y="295896"/>
                </a:lnTo>
                <a:cubicBezTo>
                  <a:pt x="391389" y="275492"/>
                  <a:pt x="375349" y="258833"/>
                  <a:pt x="355190" y="257843"/>
                </a:cubicBezTo>
                <a:lnTo>
                  <a:pt x="353289" y="257796"/>
                </a:lnTo>
                <a:lnTo>
                  <a:pt x="181839" y="257796"/>
                </a:lnTo>
                <a:cubicBezTo>
                  <a:pt x="161435" y="257796"/>
                  <a:pt x="144776" y="273836"/>
                  <a:pt x="143786" y="293995"/>
                </a:cubicBezTo>
                <a:lnTo>
                  <a:pt x="143739" y="295896"/>
                </a:lnTo>
                <a:lnTo>
                  <a:pt x="143739" y="410196"/>
                </a:lnTo>
                <a:lnTo>
                  <a:pt x="29439" y="410196"/>
                </a:lnTo>
                <a:cubicBezTo>
                  <a:pt x="13658" y="410196"/>
                  <a:pt x="864" y="397403"/>
                  <a:pt x="864" y="381621"/>
                </a:cubicBezTo>
                <a:lnTo>
                  <a:pt x="864" y="201377"/>
                </a:lnTo>
                <a:cubicBezTo>
                  <a:pt x="864" y="191726"/>
                  <a:pt x="4526" y="182435"/>
                  <a:pt x="11111" y="175380"/>
                </a:cubicBezTo>
                <a:lnTo>
                  <a:pt x="56242" y="127024"/>
                </a:lnTo>
                <a:cubicBezTo>
                  <a:pt x="63448" y="119304"/>
                  <a:pt x="73535" y="114921"/>
                  <a:pt x="84095" y="114921"/>
                </a:cubicBezTo>
                <a:lnTo>
                  <a:pt x="143739" y="114921"/>
                </a:lnTo>
                <a:close/>
                <a:moveTo>
                  <a:pt x="462827" y="172071"/>
                </a:moveTo>
                <a:cubicBezTo>
                  <a:pt x="454936" y="172071"/>
                  <a:pt x="448539" y="178468"/>
                  <a:pt x="448539" y="186359"/>
                </a:cubicBezTo>
                <a:cubicBezTo>
                  <a:pt x="448539" y="194249"/>
                  <a:pt x="454936" y="200646"/>
                  <a:pt x="462827" y="200646"/>
                </a:cubicBezTo>
                <a:cubicBezTo>
                  <a:pt x="470717" y="200646"/>
                  <a:pt x="477114" y="194249"/>
                  <a:pt x="477114" y="186359"/>
                </a:cubicBezTo>
                <a:cubicBezTo>
                  <a:pt x="477114" y="178468"/>
                  <a:pt x="470717" y="172071"/>
                  <a:pt x="462827" y="172071"/>
                </a:cubicBezTo>
                <a:close/>
                <a:moveTo>
                  <a:pt x="343764" y="621"/>
                </a:moveTo>
                <a:cubicBezTo>
                  <a:pt x="359546" y="621"/>
                  <a:pt x="372339" y="13415"/>
                  <a:pt x="372339" y="29196"/>
                </a:cubicBezTo>
                <a:lnTo>
                  <a:pt x="372339" y="105396"/>
                </a:lnTo>
                <a:cubicBezTo>
                  <a:pt x="372339" y="121178"/>
                  <a:pt x="359546" y="133971"/>
                  <a:pt x="343764" y="133971"/>
                </a:cubicBezTo>
                <a:lnTo>
                  <a:pt x="191364" y="133971"/>
                </a:lnTo>
                <a:cubicBezTo>
                  <a:pt x="175582" y="133971"/>
                  <a:pt x="162789" y="121178"/>
                  <a:pt x="162789" y="105396"/>
                </a:cubicBezTo>
                <a:lnTo>
                  <a:pt x="162789" y="29196"/>
                </a:lnTo>
                <a:cubicBezTo>
                  <a:pt x="162789" y="13415"/>
                  <a:pt x="175582" y="621"/>
                  <a:pt x="191364" y="621"/>
                </a:cubicBezTo>
                <a:lnTo>
                  <a:pt x="343764" y="621"/>
                </a:lnTo>
                <a:close/>
              </a:path>
            </a:pathLst>
          </a:custGeom>
          <a:solidFill>
            <a:schemeClr val="bg1"/>
          </a:solidFill>
          <a:ln>
            <a:noFill/>
          </a:ln>
        </p:spPr>
        <p:txBody>
          <a:bodyPr wrap="square" lIns="91440" tIns="45720" rIns="91440" bIns="45720">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cxnSp>
        <p:nvCxnSpPr>
          <p:cNvPr id="15" name="直接连接符 14"/>
          <p:cNvCxnSpPr>
            <a:cxnSpLocks/>
          </p:cNvCxnSpPr>
          <p:nvPr/>
        </p:nvCxnSpPr>
        <p:spPr>
          <a:xfrm>
            <a:off x="6811185" y="4782321"/>
            <a:ext cx="500034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69219" y="311743"/>
            <a:ext cx="2416856" cy="652483"/>
            <a:chOff x="469219" y="311743"/>
            <a:chExt cx="2324378" cy="652483"/>
          </a:xfrm>
        </p:grpSpPr>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1305166" y="-524204"/>
              <a:ext cx="652483" cy="2324377"/>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2" name="文本框 11"/>
            <p:cNvSpPr txBox="1"/>
            <p:nvPr/>
          </p:nvSpPr>
          <p:spPr>
            <a:xfrm>
              <a:off x="676344" y="407149"/>
              <a:ext cx="2117253"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Forecasting</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17" name="文本框 16"/>
          <p:cNvSpPr txBox="1"/>
          <p:nvPr/>
        </p:nvSpPr>
        <p:spPr>
          <a:xfrm>
            <a:off x="6811185" y="2904889"/>
            <a:ext cx="4973187" cy="1673600"/>
          </a:xfrm>
          <a:prstGeom prst="rect">
            <a:avLst/>
          </a:prstGeom>
          <a:noFill/>
        </p:spPr>
        <p:txBody>
          <a:bodyPr wrap="square">
            <a:spAutoFit/>
          </a:bodyPr>
          <a:lstStyle/>
          <a:p>
            <a:pP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Now that we have successfully built and checked our VAR(7) model, it's time to use it for forecasting. We will utilize the estimated parameters and historical data to predict future values of the selected transportation stocks: MTR, and </a:t>
            </a:r>
            <a:r>
              <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载通</a:t>
            </a: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  The forecasting result is as follows.</a:t>
            </a:r>
          </a:p>
        </p:txBody>
      </p:sp>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l="4996" t="12573" r="995" b="66000"/>
          <a:stretch>
            <a:fillRect/>
          </a:stretch>
        </p:blipFill>
        <p:spPr>
          <a:xfrm flipH="1">
            <a:off x="5801360" y="1739329"/>
            <a:ext cx="6390640" cy="1112228"/>
          </a:xfrm>
          <a:prstGeom prst="rect">
            <a:avLst/>
          </a:prstGeom>
        </p:spPr>
      </p:pic>
      <p:pic>
        <p:nvPicPr>
          <p:cNvPr id="3" name="图片 2">
            <a:extLst>
              <a:ext uri="{FF2B5EF4-FFF2-40B4-BE49-F238E27FC236}">
                <a16:creationId xmlns:a16="http://schemas.microsoft.com/office/drawing/2014/main" id="{37BB7E14-37A6-A4CB-7CA3-C36BE18F88FD}"/>
              </a:ext>
            </a:extLst>
          </p:cNvPr>
          <p:cNvPicPr>
            <a:picLocks noChangeAspect="1"/>
          </p:cNvPicPr>
          <p:nvPr/>
        </p:nvPicPr>
        <p:blipFill>
          <a:blip r:embed="rId6"/>
          <a:stretch>
            <a:fillRect/>
          </a:stretch>
        </p:blipFill>
        <p:spPr>
          <a:xfrm>
            <a:off x="6811185" y="5028581"/>
            <a:ext cx="2690339" cy="1395145"/>
          </a:xfrm>
          <a:prstGeom prst="rect">
            <a:avLst/>
          </a:prstGeom>
        </p:spPr>
      </p:pic>
      <p:pic>
        <p:nvPicPr>
          <p:cNvPr id="5" name="图片 4">
            <a:extLst>
              <a:ext uri="{FF2B5EF4-FFF2-40B4-BE49-F238E27FC236}">
                <a16:creationId xmlns:a16="http://schemas.microsoft.com/office/drawing/2014/main" id="{B5D4460B-DFE2-938D-354C-C47CB7444503}"/>
              </a:ext>
            </a:extLst>
          </p:cNvPr>
          <p:cNvPicPr>
            <a:picLocks noChangeAspect="1"/>
          </p:cNvPicPr>
          <p:nvPr/>
        </p:nvPicPr>
        <p:blipFill>
          <a:blip r:embed="rId7"/>
          <a:stretch>
            <a:fillRect/>
          </a:stretch>
        </p:blipFill>
        <p:spPr>
          <a:xfrm>
            <a:off x="292811" y="1912209"/>
            <a:ext cx="5553995" cy="4511517"/>
          </a:xfrm>
          <a:prstGeom prst="rect">
            <a:avLst/>
          </a:prstGeom>
        </p:spPr>
      </p:pic>
    </p:spTree>
    <p:custDataLst>
      <p:tags r:id="rId1"/>
    </p:custDataLst>
    <p:extLst>
      <p:ext uri="{BB962C8B-B14F-4D97-AF65-F5344CB8AC3E}">
        <p14:creationId xmlns:p14="http://schemas.microsoft.com/office/powerpoint/2010/main" val="30919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5617"/>
          <a:stretch>
            <a:fillRect/>
          </a:stretch>
        </p:blipFill>
        <p:spPr>
          <a:xfrm rot="5400000">
            <a:off x="2667000" y="-2667000"/>
            <a:ext cx="6858000" cy="1219200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8594"/>
          <a:stretch>
            <a:fillRect/>
          </a:stretch>
        </p:blipFill>
        <p:spPr>
          <a:xfrm rot="5400000">
            <a:off x="2667000" y="-2667000"/>
            <a:ext cx="6858000" cy="12192000"/>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4861560" y="1130984"/>
            <a:ext cx="4693920" cy="4693920"/>
          </a:xfrm>
          <a:prstGeom prst="ellips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headEnd/>
            <a:tailEnd/>
          </a:ln>
        </p:spPr>
      </p:pic>
      <p:sp>
        <p:nvSpPr>
          <p:cNvPr id="11" name="文本框 10"/>
          <p:cNvSpPr txBox="1"/>
          <p:nvPr/>
        </p:nvSpPr>
        <p:spPr>
          <a:xfrm>
            <a:off x="2266627" y="2973634"/>
            <a:ext cx="2110410" cy="1862048"/>
          </a:xfrm>
          <a:prstGeom prst="rect">
            <a:avLst/>
          </a:prstGeom>
          <a:noFill/>
          <a:ln>
            <a:noFill/>
          </a:ln>
        </p:spPr>
        <p:txBody>
          <a:bodyPr wrap="square" rtlCol="0">
            <a:spAutoFit/>
          </a:bodyPr>
          <a:lstStyle/>
          <a:p>
            <a:r>
              <a:rPr lang="en-US" altLang="zh-CN"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06</a:t>
            </a:r>
            <a:endParaRPr lang="zh-CN" altLang="en-US"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5358617" y="2547120"/>
            <a:ext cx="5320269" cy="1200329"/>
          </a:xfrm>
          <a:prstGeom prst="rect">
            <a:avLst/>
          </a:prstGeom>
          <a:noFill/>
          <a:ln>
            <a:noFill/>
          </a:ln>
        </p:spPr>
        <p:txBody>
          <a:bodyPr wrap="square" rtlCol="0">
            <a:spAutoFit/>
          </a:bodyPr>
          <a:lstStyle/>
          <a:p>
            <a:r>
              <a:rPr lang="en-US" altLang="zh-CN"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Conclusion and Discussion</a:t>
            </a:r>
            <a:endParaRPr lang="zh-CN" altLang="en-US"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cxnSp>
        <p:nvCxnSpPr>
          <p:cNvPr id="14" name="直接连接符 13"/>
          <p:cNvCxnSpPr/>
          <p:nvPr/>
        </p:nvCxnSpPr>
        <p:spPr>
          <a:xfrm>
            <a:off x="6912320" y="2224062"/>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sp>
        <p:nvSpPr>
          <p:cNvPr id="15" name="Synergistically utilize technically sound portals with frictionless chains. Dramatically customize…"/>
          <p:cNvSpPr txBox="1"/>
          <p:nvPr/>
        </p:nvSpPr>
        <p:spPr>
          <a:xfrm>
            <a:off x="5132578" y="4070506"/>
            <a:ext cx="5546308" cy="1477328"/>
          </a:xfrm>
          <a:prstGeom prst="rect">
            <a:avLst/>
          </a:prstGeom>
          <a:ln w="12700">
            <a:miter lim="400000"/>
          </a:ln>
        </p:spPr>
        <p:txBody>
          <a:bodyPr wrap="square" lIns="0" tIns="0" rIns="0" bIns="0">
            <a:spAutoFit/>
          </a:bodyPr>
          <a:lstStyle/>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Summarizing key findings and insights from the analysis.</a:t>
            </a:r>
          </a:p>
          <a:p>
            <a:pPr defTabSz="412750" hangingPunct="0">
              <a:defRPr sz="2000" b="0">
                <a:solidFill>
                  <a:srgbClr val="1C1F25"/>
                </a:solidFill>
                <a:latin typeface="Roboto Bold"/>
                <a:ea typeface="Roboto Bold"/>
                <a:cs typeface="Roboto Bold"/>
                <a:sym typeface="Roboto Bold"/>
              </a:defRPr>
            </a:pPr>
            <a:endPar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endParaRP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Implications</a:t>
            </a:r>
            <a:r>
              <a:rPr lang="zh-CN" alt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Better risk management</a:t>
            </a:r>
            <a:r>
              <a:rPr lang="zh-CN" alt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Informed investment strategies</a:t>
            </a:r>
            <a:r>
              <a:rPr lang="zh-CN" alt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Improved operational planning</a:t>
            </a:r>
          </a:p>
        </p:txBody>
      </p:sp>
    </p:spTree>
    <p:extLst>
      <p:ext uri="{BB962C8B-B14F-4D97-AF65-F5344CB8AC3E}">
        <p14:creationId xmlns:p14="http://schemas.microsoft.com/office/powerpoint/2010/main" val="135342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5617"/>
          <a:stretch>
            <a:fillRect/>
          </a:stretch>
        </p:blipFill>
        <p:spPr>
          <a:xfrm rot="5400000">
            <a:off x="2667000" y="-2667000"/>
            <a:ext cx="6858000" cy="1219200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8594"/>
          <a:stretch>
            <a:fillRect/>
          </a:stretch>
        </p:blipFill>
        <p:spPr>
          <a:xfrm rot="5400000">
            <a:off x="2667000" y="-2667000"/>
            <a:ext cx="6858000" cy="12192000"/>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4861560" y="1130984"/>
            <a:ext cx="4693920" cy="4693920"/>
          </a:xfrm>
          <a:prstGeom prst="ellips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headEnd/>
            <a:tailEnd/>
          </a:ln>
        </p:spPr>
      </p:pic>
      <p:sp>
        <p:nvSpPr>
          <p:cNvPr id="11" name="文本框 10"/>
          <p:cNvSpPr txBox="1"/>
          <p:nvPr/>
        </p:nvSpPr>
        <p:spPr>
          <a:xfrm>
            <a:off x="2266627" y="2973634"/>
            <a:ext cx="2110410" cy="1862048"/>
          </a:xfrm>
          <a:prstGeom prst="rect">
            <a:avLst/>
          </a:prstGeom>
          <a:noFill/>
          <a:ln>
            <a:noFill/>
          </a:ln>
        </p:spPr>
        <p:txBody>
          <a:bodyPr wrap="square" rtlCol="0">
            <a:spAutoFit/>
          </a:bodyPr>
          <a:lstStyle/>
          <a:p>
            <a:r>
              <a:rPr lang="en-US" altLang="zh-CN"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01</a:t>
            </a:r>
            <a:endParaRPr lang="zh-CN" altLang="en-US"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5146979" y="2467583"/>
            <a:ext cx="4593448" cy="1200329"/>
          </a:xfrm>
          <a:prstGeom prst="rect">
            <a:avLst/>
          </a:prstGeom>
          <a:noFill/>
          <a:ln>
            <a:noFill/>
          </a:ln>
        </p:spPr>
        <p:txBody>
          <a:bodyPr wrap="square" rtlCol="0">
            <a:spAutoFit/>
          </a:bodyPr>
          <a:lstStyle/>
          <a:p>
            <a:r>
              <a:rPr lang="en-US" altLang="zh-CN"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Introduction and Background</a:t>
            </a:r>
            <a:endParaRPr lang="zh-CN" altLang="en-US"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cxnSp>
        <p:nvCxnSpPr>
          <p:cNvPr id="14" name="直接连接符 13"/>
          <p:cNvCxnSpPr/>
          <p:nvPr/>
        </p:nvCxnSpPr>
        <p:spPr>
          <a:xfrm>
            <a:off x="6912320" y="2224062"/>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sp>
        <p:nvSpPr>
          <p:cNvPr id="15" name="Synergistically utilize technically sound portals with frictionless chains. Dramatically customize…"/>
          <p:cNvSpPr txBox="1"/>
          <p:nvPr/>
        </p:nvSpPr>
        <p:spPr>
          <a:xfrm>
            <a:off x="5075427" y="4097018"/>
            <a:ext cx="5872879" cy="1477328"/>
          </a:xfrm>
          <a:prstGeom prst="rect">
            <a:avLst/>
          </a:prstGeom>
          <a:ln w="12700">
            <a:miter lim="400000"/>
          </a:ln>
        </p:spPr>
        <p:txBody>
          <a:bodyPr wrap="square" lIns="0" tIns="0" rIns="0" bIns="0">
            <a:spAutoFit/>
          </a:bodyPr>
          <a:lstStyle/>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Overview of the importance of transportation stocks as economic indicators and their significance in Hong Kong's economy.</a:t>
            </a:r>
          </a:p>
          <a:p>
            <a:pPr defTabSz="412750" hangingPunct="0">
              <a:defRPr sz="2000" b="0">
                <a:solidFill>
                  <a:srgbClr val="1C1F25"/>
                </a:solidFill>
                <a:latin typeface="Roboto Bold"/>
                <a:ea typeface="Roboto Bold"/>
                <a:cs typeface="Roboto Bold"/>
                <a:sym typeface="Roboto Bold"/>
              </a:defRPr>
            </a:pPr>
            <a:endPar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endParaRP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Introduction to the three key transportation stocks: </a:t>
            </a:r>
            <a:r>
              <a:rPr lang="zh-CN" alt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冠忠 </a:t>
            </a: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a:t>
            </a:r>
            <a:r>
              <a:rPr lang="en-US" altLang="zh-CN" sz="1600"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0306.</a:t>
            </a:r>
            <a:r>
              <a:rPr lang="en-US" sz="1600"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HK</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 MTR (</a:t>
            </a:r>
            <a:r>
              <a:rPr lang="en-US" sz="1600"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0066.HK</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 and </a:t>
            </a:r>
            <a:r>
              <a:rPr lang="zh-CN" alt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载通 </a:t>
            </a: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a:t>
            </a:r>
            <a:r>
              <a:rPr lang="en-US" altLang="zh-CN" sz="1600"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0062.</a:t>
            </a:r>
            <a:r>
              <a:rPr lang="en-US" sz="1600"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HK</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rPr>
              <a:t>).</a:t>
            </a:r>
            <a:endParaRPr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Roboto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ïṧ1iḋè"/>
          <p:cNvSpPr/>
          <p:nvPr/>
        </p:nvSpPr>
        <p:spPr>
          <a:xfrm rot="2830953">
            <a:off x="1790542" y="1970423"/>
            <a:ext cx="2616215" cy="2616213"/>
          </a:xfrm>
          <a:prstGeom prst="roundRect">
            <a:avLst>
              <a:gd name="adj" fmla="val 50000"/>
            </a:avLst>
          </a:prstGeom>
          <a:solidFill>
            <a:schemeClr val="tx1"/>
          </a:solidFill>
          <a:ln w="7620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6" name="îs1îḑe"/>
          <p:cNvSpPr/>
          <p:nvPr/>
        </p:nvSpPr>
        <p:spPr>
          <a:xfrm>
            <a:off x="2006449" y="2186330"/>
            <a:ext cx="2184401" cy="2184399"/>
          </a:xfrm>
          <a:prstGeom prst="roundRect">
            <a:avLst>
              <a:gd name="adj" fmla="val 50000"/>
            </a:avLst>
          </a:prstGeom>
          <a:noFill/>
          <a:ln w="38100" cap="rnd">
            <a:gradFill>
              <a:gsLst>
                <a:gs pos="54000">
                  <a:schemeClr val="bg1">
                    <a:alpha val="0"/>
                  </a:schemeClr>
                </a:gs>
                <a:gs pos="27000">
                  <a:schemeClr val="bg1"/>
                </a:gs>
                <a:gs pos="84000">
                  <a:schemeClr val="bg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ṩļiḍé"/>
          <p:cNvSpPr txBox="1"/>
          <p:nvPr/>
        </p:nvSpPr>
        <p:spPr>
          <a:xfrm>
            <a:off x="2139117" y="2859746"/>
            <a:ext cx="1985913" cy="830997"/>
          </a:xfrm>
          <a:prstGeom prst="rect">
            <a:avLst/>
          </a:prstGeom>
          <a:noFill/>
        </p:spPr>
        <p:txBody>
          <a:bodyPr wrap="square" rtlCol="0">
            <a:spAutoFit/>
          </a:bodyPr>
          <a:lstStyle/>
          <a:p>
            <a:pPr algn="ct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Data Analysis</a:t>
            </a:r>
          </a:p>
        </p:txBody>
      </p:sp>
      <p:sp>
        <p:nvSpPr>
          <p:cNvPr id="11" name="ïṥḻiḋè"/>
          <p:cNvSpPr/>
          <p:nvPr/>
        </p:nvSpPr>
        <p:spPr>
          <a:xfrm rot="2830953">
            <a:off x="4787893" y="1970423"/>
            <a:ext cx="2616215" cy="2616213"/>
          </a:xfrm>
          <a:prstGeom prst="roundRect">
            <a:avLst>
              <a:gd name="adj" fmla="val 50000"/>
            </a:avLst>
          </a:prstGeom>
          <a:noFill/>
          <a:ln w="38100" cap="rnd">
            <a:gradFill>
              <a:gsLst>
                <a:gs pos="0">
                  <a:schemeClr val="tx1"/>
                </a:gs>
                <a:gs pos="51000">
                  <a:schemeClr val="tx1">
                    <a:alpha val="0"/>
                  </a:schemeClr>
                </a:gs>
                <a:gs pos="100000">
                  <a:schemeClr val="tx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2" name="îSľïḋê"/>
          <p:cNvSpPr/>
          <p:nvPr/>
        </p:nvSpPr>
        <p:spPr>
          <a:xfrm>
            <a:off x="5003800" y="2186330"/>
            <a:ext cx="2184401" cy="2184399"/>
          </a:xfrm>
          <a:prstGeom prst="roundRect">
            <a:avLst>
              <a:gd name="adj" fmla="val 50000"/>
            </a:avLst>
          </a:prstGeom>
          <a:noFill/>
          <a:ln w="38100" cap="rnd">
            <a:gradFill>
              <a:gsLst>
                <a:gs pos="0">
                  <a:schemeClr val="tx1"/>
                </a:gs>
                <a:gs pos="51000">
                  <a:schemeClr val="tx1">
                    <a:alpha val="0"/>
                  </a:schemeClr>
                </a:gs>
                <a:gs pos="100000">
                  <a:schemeClr val="tx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4" name="iṩľíḍê"/>
          <p:cNvSpPr txBox="1"/>
          <p:nvPr/>
        </p:nvSpPr>
        <p:spPr>
          <a:xfrm>
            <a:off x="5057796" y="2859746"/>
            <a:ext cx="2099759" cy="954107"/>
          </a:xfrm>
          <a:prstGeom prst="rect">
            <a:avLst/>
          </a:prstGeom>
          <a:noFill/>
        </p:spPr>
        <p:txBody>
          <a:bodyPr wrap="square" rtlCol="0">
            <a:spAutoFit/>
          </a:bodyPr>
          <a:lstStyle/>
          <a:p>
            <a:pPr algn="ctr"/>
            <a:r>
              <a:rPr lang="en-US" altLang="zh-CN" sz="2800" b="1" dirty="0">
                <a:solidFill>
                  <a:schemeClr val="tx1">
                    <a:lumMod val="85000"/>
                    <a:lumOff val="15000"/>
                  </a:schemeClr>
                </a:solidFill>
              </a:rPr>
              <a:t>Modeling Approach</a:t>
            </a:r>
          </a:p>
        </p:txBody>
      </p:sp>
      <p:sp>
        <p:nvSpPr>
          <p:cNvPr id="7" name="îšḷiďè"/>
          <p:cNvSpPr/>
          <p:nvPr/>
        </p:nvSpPr>
        <p:spPr>
          <a:xfrm rot="2830953">
            <a:off x="7785243" y="1970423"/>
            <a:ext cx="2616215" cy="2616213"/>
          </a:xfrm>
          <a:prstGeom prst="roundRect">
            <a:avLst>
              <a:gd name="adj" fmla="val 50000"/>
            </a:avLst>
          </a:prstGeom>
          <a:solidFill>
            <a:schemeClr val="tx1"/>
          </a:solidFill>
          <a:ln w="7620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8" name="ïṣlíḋé"/>
          <p:cNvSpPr/>
          <p:nvPr/>
        </p:nvSpPr>
        <p:spPr>
          <a:xfrm>
            <a:off x="8001150" y="2186330"/>
            <a:ext cx="2184401" cy="2184399"/>
          </a:xfrm>
          <a:prstGeom prst="roundRect">
            <a:avLst>
              <a:gd name="adj" fmla="val 50000"/>
            </a:avLst>
          </a:prstGeom>
          <a:noFill/>
          <a:ln w="38100" cap="rnd">
            <a:gradFill>
              <a:gsLst>
                <a:gs pos="54000">
                  <a:schemeClr val="bg1">
                    <a:alpha val="0"/>
                  </a:schemeClr>
                </a:gs>
                <a:gs pos="27000">
                  <a:schemeClr val="bg1"/>
                </a:gs>
                <a:gs pos="84000">
                  <a:schemeClr val="bg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0" name="îS1îḍê"/>
          <p:cNvSpPr txBox="1"/>
          <p:nvPr/>
        </p:nvSpPr>
        <p:spPr>
          <a:xfrm>
            <a:off x="7801881" y="2863029"/>
            <a:ext cx="2614407" cy="830997"/>
          </a:xfrm>
          <a:prstGeom prst="rect">
            <a:avLst/>
          </a:prstGeom>
          <a:noFill/>
        </p:spPr>
        <p:txBody>
          <a:bodyPr wrap="square" rtlCol="0">
            <a:spAutoFit/>
          </a:bodyPr>
          <a:lstStyle/>
          <a:p>
            <a:pPr algn="ct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Advanced Modeling</a:t>
            </a:r>
          </a:p>
        </p:txBody>
      </p:sp>
      <p:grpSp>
        <p:nvGrpSpPr>
          <p:cNvPr id="13" name="组合 12"/>
          <p:cNvGrpSpPr/>
          <p:nvPr/>
        </p:nvGrpSpPr>
        <p:grpSpPr>
          <a:xfrm>
            <a:off x="469219" y="311742"/>
            <a:ext cx="3892864" cy="652483"/>
            <a:chOff x="469218" y="311742"/>
            <a:chExt cx="4386230" cy="652483"/>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1875" r="15617" b="21875"/>
            <a:stretch>
              <a:fillRect/>
            </a:stretch>
          </p:blipFill>
          <p:spPr>
            <a:xfrm rot="5400000">
              <a:off x="2336091" y="-1555131"/>
              <a:ext cx="652483" cy="4386230"/>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9" name="文本框 18"/>
            <p:cNvSpPr txBox="1"/>
            <p:nvPr/>
          </p:nvSpPr>
          <p:spPr>
            <a:xfrm>
              <a:off x="676342" y="407149"/>
              <a:ext cx="4179105"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 Conclusion Overview</a:t>
              </a:r>
            </a:p>
          </p:txBody>
        </p:sp>
      </p:grpSp>
      <p:sp>
        <p:nvSpPr>
          <p:cNvPr id="21" name="文本框 20"/>
          <p:cNvSpPr txBox="1"/>
          <p:nvPr/>
        </p:nvSpPr>
        <p:spPr>
          <a:xfrm>
            <a:off x="1835218" y="4988624"/>
            <a:ext cx="2653298" cy="878895"/>
          </a:xfrm>
          <a:prstGeom prst="rect">
            <a:avLst/>
          </a:prstGeom>
          <a:noFill/>
        </p:spPr>
        <p:txBody>
          <a:bodyPr wrap="square" rtlCol="0">
            <a:spAutoFit/>
          </a:bodyPr>
          <a:lstStyle/>
          <a:p>
            <a:pPr algn="ctr">
              <a:lnSpc>
                <a:spcPct val="150000"/>
              </a:lnSpc>
            </a:pPr>
            <a:r>
              <a:rPr lang="en-US" altLang="zh-CN" b="1"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Examined daily return data of KC, MTR, and TI.</a:t>
            </a:r>
            <a:endParaRPr lang="zh-CN" altLang="en-US" b="1"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sp>
        <p:nvSpPr>
          <p:cNvPr id="22" name="文本框 21"/>
          <p:cNvSpPr txBox="1"/>
          <p:nvPr/>
        </p:nvSpPr>
        <p:spPr>
          <a:xfrm>
            <a:off x="4832568" y="4866686"/>
            <a:ext cx="2767981" cy="1294393"/>
          </a:xfrm>
          <a:prstGeom prst="rect">
            <a:avLst/>
          </a:prstGeom>
          <a:noFill/>
        </p:spPr>
        <p:txBody>
          <a:bodyPr wrap="square" rtlCol="0">
            <a:spAutoFit/>
          </a:bodyPr>
          <a:lstStyle/>
          <a:p>
            <a:pPr algn="ctr">
              <a:lnSpc>
                <a:spcPct val="150000"/>
              </a:lnSpc>
            </a:pPr>
            <a:r>
              <a:rPr lang="en-US" altLang="zh-CN" b="1"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Utilized </a:t>
            </a:r>
            <a:r>
              <a:rPr lang="en-US" altLang="zh-CN" b="1" dirty="0" err="1">
                <a:solidFill>
                  <a:schemeClr val="tx1">
                    <a:lumMod val="50000"/>
                    <a:lumOff val="50000"/>
                  </a:schemeClr>
                </a:solidFill>
                <a:latin typeface="仓耳青禾体-谷力 W04" panose="02020400000000000000" pitchFamily="18" charset="-122"/>
                <a:ea typeface="仓耳青禾体-谷力 W04" panose="02020400000000000000" pitchFamily="18" charset="-122"/>
              </a:rPr>
              <a:t>ARMA</a:t>
            </a:r>
            <a:r>
              <a:rPr lang="en-US" altLang="zh-CN" b="1"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(0,1)-</a:t>
            </a:r>
            <a:r>
              <a:rPr lang="en-US" altLang="zh-CN" b="1" dirty="0" err="1">
                <a:solidFill>
                  <a:schemeClr val="tx1">
                    <a:lumMod val="50000"/>
                    <a:lumOff val="50000"/>
                  </a:schemeClr>
                </a:solidFill>
                <a:latin typeface="仓耳青禾体-谷力 W04" panose="02020400000000000000" pitchFamily="18" charset="-122"/>
                <a:ea typeface="仓耳青禾体-谷力 W04" panose="02020400000000000000" pitchFamily="18" charset="-122"/>
              </a:rPr>
              <a:t>EGARCH</a:t>
            </a:r>
            <a:r>
              <a:rPr lang="en-US" altLang="zh-CN" b="1"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(1,1) models for KC, MTR, and TI.</a:t>
            </a:r>
            <a:endParaRPr lang="zh-CN" altLang="en-US" b="1"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sp>
        <p:nvSpPr>
          <p:cNvPr id="23" name="文本框 22"/>
          <p:cNvSpPr txBox="1"/>
          <p:nvPr/>
        </p:nvSpPr>
        <p:spPr>
          <a:xfrm>
            <a:off x="7773096" y="4858136"/>
            <a:ext cx="2996309" cy="1294393"/>
          </a:xfrm>
          <a:prstGeom prst="rect">
            <a:avLst/>
          </a:prstGeom>
          <a:noFill/>
        </p:spPr>
        <p:txBody>
          <a:bodyPr wrap="square" rtlCol="0">
            <a:spAutoFit/>
          </a:bodyPr>
          <a:lstStyle/>
          <a:p>
            <a:pPr algn="ctr">
              <a:lnSpc>
                <a:spcPct val="150000"/>
              </a:lnSpc>
            </a:pPr>
            <a:r>
              <a:rPr lang="en-US" altLang="zh-CN" b="1"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Employed VARMA modeling on MTR and TI, selecting optimized VAR(7) model.</a:t>
            </a:r>
            <a:endParaRPr lang="zh-CN" altLang="en-US" b="1"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spTree>
    <p:custDataLst>
      <p:tags r:id="rId1"/>
    </p:custDataLst>
    <p:extLst>
      <p:ext uri="{BB962C8B-B14F-4D97-AF65-F5344CB8AC3E}">
        <p14:creationId xmlns:p14="http://schemas.microsoft.com/office/powerpoint/2010/main" val="1665199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7B63251-A9A9-1475-E322-8920BA7F7B70}"/>
              </a:ext>
            </a:extLst>
          </p:cNvPr>
          <p:cNvPicPr>
            <a:picLocks noChangeAspect="1"/>
          </p:cNvPicPr>
          <p:nvPr/>
        </p:nvPicPr>
        <p:blipFill>
          <a:blip r:embed="rId3"/>
          <a:stretch>
            <a:fillRect/>
          </a:stretch>
        </p:blipFill>
        <p:spPr>
          <a:xfrm>
            <a:off x="0" y="2560633"/>
            <a:ext cx="12192000" cy="4309872"/>
          </a:xfrm>
          <a:prstGeom prst="rect">
            <a:avLst/>
          </a:prstGeom>
        </p:spPr>
      </p:pic>
      <p:cxnSp>
        <p:nvCxnSpPr>
          <p:cNvPr id="6" name="直接连接符 5"/>
          <p:cNvCxnSpPr/>
          <p:nvPr/>
        </p:nvCxnSpPr>
        <p:spPr>
          <a:xfrm flipV="1">
            <a:off x="3345817" y="1755558"/>
            <a:ext cx="0" cy="645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ïSlïḍê"/>
          <p:cNvSpPr/>
          <p:nvPr/>
        </p:nvSpPr>
        <p:spPr>
          <a:xfrm flipH="1">
            <a:off x="478648" y="1524002"/>
            <a:ext cx="2667000" cy="893564"/>
          </a:xfrm>
          <a:custGeom>
            <a:avLst/>
            <a:gdLst>
              <a:gd name="connsiteX0" fmla="*/ 2667000 w 2667000"/>
              <a:gd name="connsiteY0" fmla="*/ 0 h 1511300"/>
              <a:gd name="connsiteX1" fmla="*/ 0 w 2667000"/>
              <a:gd name="connsiteY1" fmla="*/ 0 h 1511300"/>
              <a:gd name="connsiteX2" fmla="*/ 0 w 2667000"/>
              <a:gd name="connsiteY2" fmla="*/ 1020420 h 1511300"/>
              <a:gd name="connsiteX3" fmla="*/ 8313 w 2667000"/>
              <a:gd name="connsiteY3" fmla="*/ 1028847 h 1511300"/>
              <a:gd name="connsiteX4" fmla="*/ 242784 w 2667000"/>
              <a:gd name="connsiteY4" fmla="*/ 1264130 h 1511300"/>
              <a:gd name="connsiteX5" fmla="*/ 493227 w 2667000"/>
              <a:gd name="connsiteY5" fmla="*/ 1511300 h 1511300"/>
              <a:gd name="connsiteX6" fmla="*/ 2667000 w 2667000"/>
              <a:gd name="connsiteY6" fmla="*/ 1511300 h 1511300"/>
              <a:gd name="connsiteX7" fmla="*/ 2667000 w 2667000"/>
              <a:gd name="connsiteY7"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0" h="1511300">
                <a:moveTo>
                  <a:pt x="2667000" y="0"/>
                </a:moveTo>
                <a:lnTo>
                  <a:pt x="0" y="0"/>
                </a:lnTo>
                <a:lnTo>
                  <a:pt x="0" y="1020420"/>
                </a:lnTo>
                <a:lnTo>
                  <a:pt x="8313" y="1028847"/>
                </a:lnTo>
                <a:cubicBezTo>
                  <a:pt x="51639" y="1072667"/>
                  <a:pt x="121879" y="1143229"/>
                  <a:pt x="242784" y="1264130"/>
                </a:cubicBezTo>
                <a:lnTo>
                  <a:pt x="493227" y="1511300"/>
                </a:lnTo>
                <a:lnTo>
                  <a:pt x="2667000" y="1511300"/>
                </a:lnTo>
                <a:lnTo>
                  <a:pt x="2667000" y="0"/>
                </a:lnTo>
                <a:close/>
              </a:path>
            </a:pathLst>
          </a:custGeom>
          <a:solidFill>
            <a:schemeClr val="tx1"/>
          </a:solidFill>
          <a:ln w="7620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sp>
        <p:nvSpPr>
          <p:cNvPr id="15" name="íṡḷiďé"/>
          <p:cNvSpPr txBox="1"/>
          <p:nvPr/>
        </p:nvSpPr>
        <p:spPr>
          <a:xfrm>
            <a:off x="643610" y="1615001"/>
            <a:ext cx="596900" cy="5749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800" b="1" dirty="0">
                <a:solidFill>
                  <a:schemeClr val="bg1"/>
                </a:solidFill>
              </a:rPr>
              <a:t>0</a:t>
            </a:r>
            <a:r>
              <a:rPr lang="en-US" altLang="zh-CN" sz="100" b="1" dirty="0">
                <a:solidFill>
                  <a:schemeClr val="bg1"/>
                </a:solidFill>
              </a:rPr>
              <a:t> </a:t>
            </a:r>
            <a:r>
              <a:rPr lang="en-US" altLang="zh-CN" sz="2800" b="1" dirty="0">
                <a:solidFill>
                  <a:schemeClr val="bg1"/>
                </a:solidFill>
              </a:rPr>
              <a:t>1</a:t>
            </a:r>
          </a:p>
        </p:txBody>
      </p:sp>
      <p:sp>
        <p:nvSpPr>
          <p:cNvPr id="9" name="îṣḻíḋé"/>
          <p:cNvSpPr/>
          <p:nvPr/>
        </p:nvSpPr>
        <p:spPr>
          <a:xfrm flipH="1">
            <a:off x="5989705" y="1504553"/>
            <a:ext cx="2667000" cy="913014"/>
          </a:xfrm>
          <a:custGeom>
            <a:avLst/>
            <a:gdLst>
              <a:gd name="connsiteX0" fmla="*/ 2667000 w 2667000"/>
              <a:gd name="connsiteY0" fmla="*/ 0 h 1511300"/>
              <a:gd name="connsiteX1" fmla="*/ 0 w 2667000"/>
              <a:gd name="connsiteY1" fmla="*/ 0 h 1511300"/>
              <a:gd name="connsiteX2" fmla="*/ 0 w 2667000"/>
              <a:gd name="connsiteY2" fmla="*/ 1020420 h 1511300"/>
              <a:gd name="connsiteX3" fmla="*/ 8313 w 2667000"/>
              <a:gd name="connsiteY3" fmla="*/ 1028847 h 1511300"/>
              <a:gd name="connsiteX4" fmla="*/ 242784 w 2667000"/>
              <a:gd name="connsiteY4" fmla="*/ 1264130 h 1511300"/>
              <a:gd name="connsiteX5" fmla="*/ 493227 w 2667000"/>
              <a:gd name="connsiteY5" fmla="*/ 1511300 h 1511300"/>
              <a:gd name="connsiteX6" fmla="*/ 2667000 w 2667000"/>
              <a:gd name="connsiteY6" fmla="*/ 1511300 h 1511300"/>
              <a:gd name="connsiteX7" fmla="*/ 2667000 w 2667000"/>
              <a:gd name="connsiteY7"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0" h="1511300">
                <a:moveTo>
                  <a:pt x="2667000" y="0"/>
                </a:moveTo>
                <a:lnTo>
                  <a:pt x="0" y="0"/>
                </a:lnTo>
                <a:lnTo>
                  <a:pt x="0" y="1020420"/>
                </a:lnTo>
                <a:lnTo>
                  <a:pt x="8313" y="1028847"/>
                </a:lnTo>
                <a:cubicBezTo>
                  <a:pt x="51639" y="1072667"/>
                  <a:pt x="121879" y="1143229"/>
                  <a:pt x="242784" y="1264130"/>
                </a:cubicBezTo>
                <a:lnTo>
                  <a:pt x="493227" y="1511300"/>
                </a:lnTo>
                <a:lnTo>
                  <a:pt x="2667000" y="1511300"/>
                </a:lnTo>
                <a:lnTo>
                  <a:pt x="2667000" y="0"/>
                </a:lnTo>
                <a:close/>
              </a:path>
            </a:pathLst>
          </a:custGeom>
          <a:solidFill>
            <a:schemeClr val="tx1"/>
          </a:solidFill>
          <a:ln w="7620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sp>
        <p:nvSpPr>
          <p:cNvPr id="11" name="íšļiḑè"/>
          <p:cNvSpPr txBox="1"/>
          <p:nvPr/>
        </p:nvSpPr>
        <p:spPr>
          <a:xfrm>
            <a:off x="6194931" y="1654702"/>
            <a:ext cx="596900" cy="5749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800" b="1" dirty="0">
                <a:solidFill>
                  <a:schemeClr val="bg1"/>
                </a:solidFill>
              </a:rPr>
              <a:t>0</a:t>
            </a:r>
            <a:r>
              <a:rPr lang="en-US" altLang="zh-CN" sz="100" b="1" dirty="0">
                <a:solidFill>
                  <a:schemeClr val="bg1"/>
                </a:solidFill>
              </a:rPr>
              <a:t> </a:t>
            </a:r>
            <a:r>
              <a:rPr lang="en-US" altLang="zh-CN" sz="2800" b="1" dirty="0">
                <a:solidFill>
                  <a:schemeClr val="bg1"/>
                </a:solidFill>
              </a:rPr>
              <a:t>2</a:t>
            </a: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4996" t="12573" r="995" b="66000"/>
          <a:stretch>
            <a:fillRect/>
          </a:stretch>
        </p:blipFill>
        <p:spPr>
          <a:xfrm>
            <a:off x="0" y="0"/>
            <a:ext cx="4747529" cy="1623260"/>
          </a:xfrm>
          <a:prstGeom prst="rect">
            <a:avLst/>
          </a:prstGeom>
        </p:spPr>
      </p:pic>
      <p:grpSp>
        <p:nvGrpSpPr>
          <p:cNvPr id="10" name="组合 9"/>
          <p:cNvGrpSpPr/>
          <p:nvPr/>
        </p:nvGrpSpPr>
        <p:grpSpPr>
          <a:xfrm>
            <a:off x="469219" y="311741"/>
            <a:ext cx="5053040" cy="652483"/>
            <a:chOff x="469219" y="311741"/>
            <a:chExt cx="4954653" cy="652483"/>
          </a:xfrm>
        </p:grpSpPr>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2620301" y="-1839341"/>
              <a:ext cx="652483" cy="4954647"/>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4" name="文本框 13"/>
            <p:cNvSpPr txBox="1"/>
            <p:nvPr/>
          </p:nvSpPr>
          <p:spPr>
            <a:xfrm>
              <a:off x="676343" y="407149"/>
              <a:ext cx="4747529"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Conclusion:</a:t>
              </a:r>
              <a:r>
                <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 </a:t>
              </a: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Model Evaluation</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20" name="iṩļïḓè"/>
          <p:cNvSpPr txBox="1"/>
          <p:nvPr/>
        </p:nvSpPr>
        <p:spPr bwMode="auto">
          <a:xfrm>
            <a:off x="1213955" y="1733572"/>
            <a:ext cx="1873756" cy="449439"/>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b="1" dirty="0">
                <a:solidFill>
                  <a:schemeClr val="bg1"/>
                </a:solidFill>
              </a:rPr>
              <a:t>Statistical Tests</a:t>
            </a:r>
          </a:p>
        </p:txBody>
      </p:sp>
      <p:sp>
        <p:nvSpPr>
          <p:cNvPr id="21" name="iṩļïḓè"/>
          <p:cNvSpPr txBox="1"/>
          <p:nvPr/>
        </p:nvSpPr>
        <p:spPr bwMode="auto">
          <a:xfrm>
            <a:off x="6895612" y="1717434"/>
            <a:ext cx="1657312" cy="449439"/>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b="1" dirty="0">
                <a:solidFill>
                  <a:schemeClr val="bg1"/>
                </a:solidFill>
              </a:rPr>
              <a:t>Performance:</a:t>
            </a:r>
          </a:p>
        </p:txBody>
      </p:sp>
      <p:sp>
        <p:nvSpPr>
          <p:cNvPr id="22" name="文本框 21"/>
          <p:cNvSpPr txBox="1"/>
          <p:nvPr/>
        </p:nvSpPr>
        <p:spPr>
          <a:xfrm>
            <a:off x="3433065" y="1504553"/>
            <a:ext cx="2069052" cy="1027269"/>
          </a:xfrm>
          <a:prstGeom prst="rect">
            <a:avLst/>
          </a:prstGeom>
          <a:noFill/>
          <a:ln>
            <a:solidFill>
              <a:srgbClr val="ECE8E5"/>
            </a:solidFill>
          </a:ln>
        </p:spPr>
        <p:txBody>
          <a:bodyPr wrap="square">
            <a:spAutoFit/>
          </a:bodyPr>
          <a:lstStyle/>
          <a:p>
            <a:pPr>
              <a:lnSpc>
                <a:spcPct val="150000"/>
              </a:lnSpc>
            </a:pPr>
            <a:r>
              <a:rPr lang="en-US" altLang="zh-CN" sz="1400" dirty="0">
                <a:solidFill>
                  <a:schemeClr val="tx1">
                    <a:lumMod val="50000"/>
                    <a:lumOff val="50000"/>
                  </a:schemeClr>
                </a:soli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Passed Stationarity, White Noise, and ARCH Effect Tests.</a:t>
            </a:r>
            <a:endParaRPr lang="zh-CN" altLang="en-US" sz="1400" dirty="0">
              <a:solidFill>
                <a:schemeClr val="tx1">
                  <a:lumMod val="50000"/>
                  <a:lumOff val="50000"/>
                </a:schemeClr>
              </a:soli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endParaRPr>
          </a:p>
        </p:txBody>
      </p:sp>
      <p:cxnSp>
        <p:nvCxnSpPr>
          <p:cNvPr id="2" name="直接连接符 1">
            <a:extLst>
              <a:ext uri="{FF2B5EF4-FFF2-40B4-BE49-F238E27FC236}">
                <a16:creationId xmlns:a16="http://schemas.microsoft.com/office/drawing/2014/main" id="{9BCAE944-8787-493D-BEC2-53D70E3FD48A}"/>
              </a:ext>
            </a:extLst>
          </p:cNvPr>
          <p:cNvCxnSpPr/>
          <p:nvPr/>
        </p:nvCxnSpPr>
        <p:spPr>
          <a:xfrm flipV="1">
            <a:off x="8886076" y="1695566"/>
            <a:ext cx="0" cy="645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1">
            <a:extLst>
              <a:ext uri="{FF2B5EF4-FFF2-40B4-BE49-F238E27FC236}">
                <a16:creationId xmlns:a16="http://schemas.microsoft.com/office/drawing/2014/main" id="{52C7CC9A-A0CF-488D-578D-8ABE683B3056}"/>
              </a:ext>
            </a:extLst>
          </p:cNvPr>
          <p:cNvSpPr txBox="1"/>
          <p:nvPr/>
        </p:nvSpPr>
        <p:spPr>
          <a:xfrm>
            <a:off x="9093706" y="1504554"/>
            <a:ext cx="2609283" cy="102726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schemeClr val="tx1">
                    <a:lumMod val="50000"/>
                    <a:lumOff val="50000"/>
                  </a:schemeClr>
                </a:soli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VAR(7) model exhibited strong performance in both evaluation and prediction phases.</a:t>
            </a:r>
            <a:endParaRPr lang="zh-CN" altLang="en-US" sz="1400" dirty="0">
              <a:solidFill>
                <a:schemeClr val="tx1">
                  <a:lumMod val="50000"/>
                  <a:lumOff val="50000"/>
                </a:schemeClr>
              </a:soli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endParaRPr>
          </a:p>
        </p:txBody>
      </p:sp>
      <p:pic>
        <p:nvPicPr>
          <p:cNvPr id="7" name="图片 6">
            <a:extLst>
              <a:ext uri="{FF2B5EF4-FFF2-40B4-BE49-F238E27FC236}">
                <a16:creationId xmlns:a16="http://schemas.microsoft.com/office/drawing/2014/main" id="{80B54387-0B43-8A71-7FA1-A1656514EC59}"/>
              </a:ext>
            </a:extLst>
          </p:cNvPr>
          <p:cNvPicPr>
            <a:picLocks noChangeAspect="1"/>
          </p:cNvPicPr>
          <p:nvPr/>
        </p:nvPicPr>
        <p:blipFill>
          <a:blip r:embed="rId6"/>
          <a:stretch>
            <a:fillRect/>
          </a:stretch>
        </p:blipFill>
        <p:spPr>
          <a:xfrm>
            <a:off x="403079" y="2691651"/>
            <a:ext cx="4662844" cy="976755"/>
          </a:xfrm>
          <a:prstGeom prst="rect">
            <a:avLst/>
          </a:prstGeom>
        </p:spPr>
      </p:pic>
      <p:pic>
        <p:nvPicPr>
          <p:cNvPr id="17" name="图片 16">
            <a:extLst>
              <a:ext uri="{FF2B5EF4-FFF2-40B4-BE49-F238E27FC236}">
                <a16:creationId xmlns:a16="http://schemas.microsoft.com/office/drawing/2014/main" id="{B5DEF5D0-0E76-690C-C566-583FB2D2B9C4}"/>
              </a:ext>
            </a:extLst>
          </p:cNvPr>
          <p:cNvPicPr>
            <a:picLocks noChangeAspect="1"/>
          </p:cNvPicPr>
          <p:nvPr/>
        </p:nvPicPr>
        <p:blipFill>
          <a:blip r:embed="rId7"/>
          <a:stretch>
            <a:fillRect/>
          </a:stretch>
        </p:blipFill>
        <p:spPr>
          <a:xfrm>
            <a:off x="362359" y="3811472"/>
            <a:ext cx="2834969" cy="2834969"/>
          </a:xfrm>
          <a:prstGeom prst="rect">
            <a:avLst/>
          </a:prstGeom>
        </p:spPr>
      </p:pic>
      <p:pic>
        <p:nvPicPr>
          <p:cNvPr id="23" name="图片 22">
            <a:extLst>
              <a:ext uri="{FF2B5EF4-FFF2-40B4-BE49-F238E27FC236}">
                <a16:creationId xmlns:a16="http://schemas.microsoft.com/office/drawing/2014/main" id="{0B5757F0-2C0B-D03E-9154-03234A55D9DC}"/>
              </a:ext>
            </a:extLst>
          </p:cNvPr>
          <p:cNvPicPr>
            <a:picLocks noChangeAspect="1"/>
          </p:cNvPicPr>
          <p:nvPr/>
        </p:nvPicPr>
        <p:blipFill>
          <a:blip r:embed="rId8"/>
          <a:stretch>
            <a:fillRect/>
          </a:stretch>
        </p:blipFill>
        <p:spPr>
          <a:xfrm>
            <a:off x="3280664" y="3828235"/>
            <a:ext cx="2815336" cy="2834969"/>
          </a:xfrm>
          <a:prstGeom prst="rect">
            <a:avLst/>
          </a:prstGeom>
        </p:spPr>
      </p:pic>
      <p:pic>
        <p:nvPicPr>
          <p:cNvPr id="25" name="图片 24">
            <a:extLst>
              <a:ext uri="{FF2B5EF4-FFF2-40B4-BE49-F238E27FC236}">
                <a16:creationId xmlns:a16="http://schemas.microsoft.com/office/drawing/2014/main" id="{69E1619F-84C2-B711-4F83-21795210F017}"/>
              </a:ext>
            </a:extLst>
          </p:cNvPr>
          <p:cNvPicPr>
            <a:picLocks noChangeAspect="1"/>
          </p:cNvPicPr>
          <p:nvPr/>
        </p:nvPicPr>
        <p:blipFill>
          <a:blip r:embed="rId9"/>
          <a:stretch>
            <a:fillRect/>
          </a:stretch>
        </p:blipFill>
        <p:spPr>
          <a:xfrm>
            <a:off x="7532798" y="2796269"/>
            <a:ext cx="3387873" cy="383859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04D2AB-B155-C036-3527-B84C896661CD}"/>
              </a:ext>
            </a:extLst>
          </p:cNvPr>
          <p:cNvPicPr>
            <a:picLocks noChangeAspect="1"/>
          </p:cNvPicPr>
          <p:nvPr/>
        </p:nvPicPr>
        <p:blipFill>
          <a:blip r:embed="rId3"/>
          <a:stretch>
            <a:fillRect/>
          </a:stretch>
        </p:blipFill>
        <p:spPr>
          <a:xfrm>
            <a:off x="114302" y="2492478"/>
            <a:ext cx="12192000" cy="4303776"/>
          </a:xfrm>
          <a:prstGeom prst="rect">
            <a:avLst/>
          </a:prstGeom>
        </p:spPr>
      </p:pic>
      <p:sp>
        <p:nvSpPr>
          <p:cNvPr id="14" name="iṣ1îḓé"/>
          <p:cNvSpPr/>
          <p:nvPr/>
        </p:nvSpPr>
        <p:spPr>
          <a:xfrm>
            <a:off x="6680537" y="1448212"/>
            <a:ext cx="4324920" cy="2600325"/>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a:solidFill>
                <a:schemeClr val="bg1"/>
              </a:solidFill>
            </a:endParaRPr>
          </a:p>
        </p:txBody>
      </p:sp>
      <p:sp>
        <p:nvSpPr>
          <p:cNvPr id="7" name="îṡļíďè"/>
          <p:cNvSpPr/>
          <p:nvPr/>
        </p:nvSpPr>
        <p:spPr>
          <a:xfrm>
            <a:off x="1454301" y="1448212"/>
            <a:ext cx="4041320" cy="2600325"/>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a:solidFill>
                <a:schemeClr val="bg1"/>
              </a:solidFill>
            </a:endParaRPr>
          </a:p>
        </p:txBody>
      </p:sp>
      <p:sp>
        <p:nvSpPr>
          <p:cNvPr id="12" name="iṩļïḓè"/>
          <p:cNvSpPr txBox="1"/>
          <p:nvPr/>
        </p:nvSpPr>
        <p:spPr bwMode="auto">
          <a:xfrm>
            <a:off x="1972732" y="1627919"/>
            <a:ext cx="3004457" cy="449439"/>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Data Length Selection</a:t>
            </a:r>
          </a:p>
        </p:txBody>
      </p:sp>
      <p:sp>
        <p:nvSpPr>
          <p:cNvPr id="13" name="iṩļïḓè"/>
          <p:cNvSpPr txBox="1"/>
          <p:nvPr/>
        </p:nvSpPr>
        <p:spPr bwMode="auto">
          <a:xfrm>
            <a:off x="7068197" y="1660373"/>
            <a:ext cx="3525105" cy="449439"/>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Practical Implications</a:t>
            </a:r>
          </a:p>
        </p:txBody>
      </p:sp>
      <p:sp>
        <p:nvSpPr>
          <p:cNvPr id="17" name="文本框 16"/>
          <p:cNvSpPr txBox="1"/>
          <p:nvPr/>
        </p:nvSpPr>
        <p:spPr>
          <a:xfrm>
            <a:off x="1723721" y="2549513"/>
            <a:ext cx="3535136" cy="1294393"/>
          </a:xfrm>
          <a:prstGeom prst="rect">
            <a:avLst/>
          </a:prstGeom>
          <a:noFill/>
        </p:spPr>
        <p:txBody>
          <a:bodyPr wrap="square" rtlCol="0">
            <a:spAutoFit/>
          </a:bodyPr>
          <a:lstStyle/>
          <a:p>
            <a:pPr algn="ctr">
              <a:lnSpc>
                <a:spcPct val="150000"/>
              </a:lnSpc>
            </a:pPr>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Chose data lengths ensuring passing of the white noise test: KC (4 years), MTR/TI (9 years).</a:t>
            </a:r>
            <a:endParaRPr lang="zh-CN" altLang="en-US"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endParaRPr>
          </a:p>
        </p:txBody>
      </p:sp>
      <p:sp>
        <p:nvSpPr>
          <p:cNvPr id="18" name="文本框 17"/>
          <p:cNvSpPr txBox="1"/>
          <p:nvPr/>
        </p:nvSpPr>
        <p:spPr>
          <a:xfrm>
            <a:off x="6998029" y="2531036"/>
            <a:ext cx="3665442" cy="1294393"/>
          </a:xfrm>
          <a:prstGeom prst="rect">
            <a:avLst/>
          </a:prstGeom>
          <a:noFill/>
        </p:spPr>
        <p:txBody>
          <a:bodyPr wrap="square" rtlCol="0">
            <a:spAutoFit/>
          </a:bodyPr>
          <a:lstStyle/>
          <a:p>
            <a:pPr algn="ctr">
              <a:lnSpc>
                <a:spcPct val="150000"/>
              </a:lnSpc>
            </a:pPr>
            <a:r>
              <a:rPr lang="en-US" altLang="zh-CN"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Significance may differ with varied data lengths and real-world applications.</a:t>
            </a:r>
            <a:endParaRPr lang="zh-CN" altLang="en-US"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endParaRPr>
          </a:p>
        </p:txBody>
      </p:sp>
      <p:cxnSp>
        <p:nvCxnSpPr>
          <p:cNvPr id="20" name="直接连接符 19"/>
          <p:cNvCxnSpPr/>
          <p:nvPr/>
        </p:nvCxnSpPr>
        <p:spPr>
          <a:xfrm>
            <a:off x="3245872" y="2270748"/>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601662" y="2270748"/>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CCC115B9-D775-B523-DF83-C602528B946B}"/>
              </a:ext>
            </a:extLst>
          </p:cNvPr>
          <p:cNvGrpSpPr/>
          <p:nvPr/>
        </p:nvGrpSpPr>
        <p:grpSpPr>
          <a:xfrm>
            <a:off x="559295" y="397788"/>
            <a:ext cx="5651008" cy="630912"/>
            <a:chOff x="584715" y="324709"/>
            <a:chExt cx="5710225" cy="557074"/>
          </a:xfrm>
        </p:grpSpPr>
        <p:pic>
          <p:nvPicPr>
            <p:cNvPr id="3" name="图片 2">
              <a:extLst>
                <a:ext uri="{FF2B5EF4-FFF2-40B4-BE49-F238E27FC236}">
                  <a16:creationId xmlns:a16="http://schemas.microsoft.com/office/drawing/2014/main" id="{840193D3-5F73-1416-F8CB-D581813DF3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3161290" y="-2251866"/>
              <a:ext cx="557074" cy="571022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4" name="文本框 3">
              <a:extLst>
                <a:ext uri="{FF2B5EF4-FFF2-40B4-BE49-F238E27FC236}">
                  <a16:creationId xmlns:a16="http://schemas.microsoft.com/office/drawing/2014/main" id="{1F73460A-CCFB-B214-3A08-3CDF49AFF094}"/>
                </a:ext>
              </a:extLst>
            </p:cNvPr>
            <p:cNvSpPr txBox="1"/>
            <p:nvPr/>
          </p:nvSpPr>
          <p:spPr>
            <a:xfrm>
              <a:off x="766929" y="407149"/>
              <a:ext cx="5528011"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Conclusion:</a:t>
              </a:r>
              <a:r>
                <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 </a:t>
              </a: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Data Considerations</a:t>
              </a:r>
            </a:p>
          </p:txBody>
        </p:sp>
      </p:grpSp>
      <p:pic>
        <p:nvPicPr>
          <p:cNvPr id="9" name="图片 8">
            <a:extLst>
              <a:ext uri="{FF2B5EF4-FFF2-40B4-BE49-F238E27FC236}">
                <a16:creationId xmlns:a16="http://schemas.microsoft.com/office/drawing/2014/main" id="{0E896F49-F927-33C5-0EBA-9994BF10918F}"/>
              </a:ext>
            </a:extLst>
          </p:cNvPr>
          <p:cNvPicPr>
            <a:picLocks noChangeAspect="1"/>
          </p:cNvPicPr>
          <p:nvPr/>
        </p:nvPicPr>
        <p:blipFill>
          <a:blip r:embed="rId5"/>
          <a:stretch>
            <a:fillRect/>
          </a:stretch>
        </p:blipFill>
        <p:spPr>
          <a:xfrm>
            <a:off x="568976" y="4286605"/>
            <a:ext cx="5641326" cy="2329928"/>
          </a:xfrm>
          <a:prstGeom prst="rect">
            <a:avLst/>
          </a:prstGeom>
        </p:spPr>
      </p:pic>
      <p:pic>
        <p:nvPicPr>
          <p:cNvPr id="11" name="图片 10">
            <a:extLst>
              <a:ext uri="{FF2B5EF4-FFF2-40B4-BE49-F238E27FC236}">
                <a16:creationId xmlns:a16="http://schemas.microsoft.com/office/drawing/2014/main" id="{39456676-1DBA-F0CE-B8AE-961F2B723192}"/>
              </a:ext>
            </a:extLst>
          </p:cNvPr>
          <p:cNvPicPr>
            <a:picLocks noChangeAspect="1"/>
          </p:cNvPicPr>
          <p:nvPr/>
        </p:nvPicPr>
        <p:blipFill>
          <a:blip r:embed="rId6"/>
          <a:stretch>
            <a:fillRect/>
          </a:stretch>
        </p:blipFill>
        <p:spPr>
          <a:xfrm>
            <a:off x="6590808" y="4270266"/>
            <a:ext cx="4938059" cy="2362606"/>
          </a:xfrm>
          <a:prstGeom prst="rect">
            <a:avLst/>
          </a:prstGeom>
        </p:spPr>
      </p:pic>
    </p:spTree>
    <p:custDataLst>
      <p:tags r:id="rId1"/>
    </p:custDataLst>
    <p:extLst>
      <p:ext uri="{BB962C8B-B14F-4D97-AF65-F5344CB8AC3E}">
        <p14:creationId xmlns:p14="http://schemas.microsoft.com/office/powerpoint/2010/main" val="1354940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r="15617"/>
          <a:stretch>
            <a:fillRect/>
          </a:stretch>
        </p:blipFill>
        <p:spPr>
          <a:xfrm rot="5400000">
            <a:off x="2667000" y="-2667000"/>
            <a:ext cx="6858000" cy="12192000"/>
          </a:xfrm>
          <a:prstGeom prst="rect">
            <a:avLst/>
          </a:prstGeom>
        </p:spPr>
      </p:pic>
      <p:sp>
        <p:nvSpPr>
          <p:cNvPr id="6" name="文本框 5"/>
          <p:cNvSpPr txBox="1"/>
          <p:nvPr/>
        </p:nvSpPr>
        <p:spPr>
          <a:xfrm>
            <a:off x="2513745" y="1620743"/>
            <a:ext cx="7556171" cy="1569660"/>
          </a:xfrm>
          <a:prstGeom prst="rect">
            <a:avLst/>
          </a:prstGeom>
          <a:noFill/>
          <a:ln>
            <a:noFill/>
          </a:ln>
        </p:spPr>
        <p:txBody>
          <a:bodyPr wrap="square" rtlCol="0">
            <a:spAutoFit/>
          </a:bodyPr>
          <a:lstStyle/>
          <a:p>
            <a:r>
              <a:rPr lang="en-US" altLang="zh-CN" sz="9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THANK YOU</a:t>
            </a:r>
            <a:endParaRPr lang="zh-CN" altLang="en-US" sz="9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37082" r="9938"/>
          <a:stretch>
            <a:fillRect/>
          </a:stretch>
        </p:blipFill>
        <p:spPr>
          <a:xfrm rot="5400000">
            <a:off x="3943142" y="-1390858"/>
            <a:ext cx="4305720" cy="12192002"/>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4996" t="12573" r="995" b="66000"/>
          <a:stretch>
            <a:fillRect/>
          </a:stretch>
        </p:blipFill>
        <p:spPr>
          <a:xfrm flipH="1">
            <a:off x="7577278" y="-1"/>
            <a:ext cx="4614722" cy="1577851"/>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t="21875" r="15617" b="21875"/>
          <a:stretch>
            <a:fillRect/>
          </a:stretch>
        </p:blipFill>
        <p:spPr>
          <a:xfrm rot="5400000">
            <a:off x="5782101" y="3575342"/>
            <a:ext cx="830997" cy="249283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3" name="文本框 12"/>
          <p:cNvSpPr txBox="1"/>
          <p:nvPr/>
        </p:nvSpPr>
        <p:spPr>
          <a:xfrm>
            <a:off x="2849603" y="5811580"/>
            <a:ext cx="7556171" cy="400110"/>
          </a:xfrm>
          <a:prstGeom prst="rect">
            <a:avLst/>
          </a:prstGeom>
          <a:noFill/>
          <a:ln>
            <a:noFill/>
          </a:ln>
        </p:spPr>
        <p:txBody>
          <a:bodyPr wrap="square" rtlCol="0">
            <a:spAutoFit/>
          </a:bodyPr>
          <a:lstStyle/>
          <a:p>
            <a:r>
              <a:rPr lang="en-US" altLang="zh-CN" sz="20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Please feel free to ask any questions you may have.</a:t>
            </a:r>
          </a:p>
        </p:txBody>
      </p:sp>
      <p:cxnSp>
        <p:nvCxnSpPr>
          <p:cNvPr id="14" name="直接连接符 13"/>
          <p:cNvCxnSpPr/>
          <p:nvPr/>
        </p:nvCxnSpPr>
        <p:spPr>
          <a:xfrm>
            <a:off x="6062741" y="3898249"/>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87709" y="4529371"/>
            <a:ext cx="2008240" cy="584775"/>
          </a:xfrm>
          <a:prstGeom prst="rect">
            <a:avLst/>
          </a:prstGeom>
          <a:noFill/>
          <a:ln>
            <a:noFill/>
          </a:ln>
        </p:spPr>
        <p:txBody>
          <a:bodyPr wrap="square" rtlCol="0">
            <a:spAutoFit/>
          </a:bodyPr>
          <a:lstStyle/>
          <a:p>
            <a:r>
              <a:rPr lang="en-US" altLang="zh-CN" sz="32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Group 2</a:t>
            </a:r>
            <a:endParaRPr lang="zh-CN" altLang="en-US" sz="32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04D2AB-B155-C036-3527-B84C896661CD}"/>
              </a:ext>
            </a:extLst>
          </p:cNvPr>
          <p:cNvPicPr>
            <a:picLocks noChangeAspect="1"/>
          </p:cNvPicPr>
          <p:nvPr/>
        </p:nvPicPr>
        <p:blipFill>
          <a:blip r:embed="rId3"/>
          <a:stretch>
            <a:fillRect/>
          </a:stretch>
        </p:blipFill>
        <p:spPr>
          <a:xfrm>
            <a:off x="0" y="2554224"/>
            <a:ext cx="12192000" cy="4303776"/>
          </a:xfrm>
          <a:prstGeom prst="rect">
            <a:avLst/>
          </a:prstGeom>
        </p:spPr>
      </p:pic>
      <p:sp>
        <p:nvSpPr>
          <p:cNvPr id="21" name="ï$ľiḍê"/>
          <p:cNvSpPr/>
          <p:nvPr/>
        </p:nvSpPr>
        <p:spPr>
          <a:xfrm>
            <a:off x="8693667" y="2020252"/>
            <a:ext cx="2377440" cy="3507754"/>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a:solidFill>
                <a:schemeClr val="bg1"/>
              </a:solidFill>
            </a:endParaRPr>
          </a:p>
        </p:txBody>
      </p:sp>
      <p:sp>
        <p:nvSpPr>
          <p:cNvPr id="22" name="íśľïďè"/>
          <p:cNvSpPr/>
          <p:nvPr/>
        </p:nvSpPr>
        <p:spPr>
          <a:xfrm>
            <a:off x="8693667" y="3208078"/>
            <a:ext cx="2377440" cy="1955424"/>
          </a:xfrm>
          <a:prstGeom prst="rect">
            <a:avLst/>
          </a:prstGeom>
          <a:gradFill>
            <a:gsLst>
              <a:gs pos="40000">
                <a:schemeClr val="tx1">
                  <a:alpha val="0"/>
                </a:schemeClr>
              </a:gs>
              <a:gs pos="100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iṣ1îḓé"/>
          <p:cNvSpPr/>
          <p:nvPr/>
        </p:nvSpPr>
        <p:spPr>
          <a:xfrm>
            <a:off x="5232769" y="2020251"/>
            <a:ext cx="2377440" cy="3507755"/>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a:solidFill>
                <a:schemeClr val="bg1"/>
              </a:solidFill>
            </a:endParaRPr>
          </a:p>
        </p:txBody>
      </p:sp>
      <p:sp>
        <p:nvSpPr>
          <p:cNvPr id="15" name="išḻïdé"/>
          <p:cNvSpPr/>
          <p:nvPr/>
        </p:nvSpPr>
        <p:spPr>
          <a:xfrm>
            <a:off x="5232769" y="3208078"/>
            <a:ext cx="2377440" cy="1955424"/>
          </a:xfrm>
          <a:prstGeom prst="rect">
            <a:avLst/>
          </a:prstGeom>
          <a:gradFill>
            <a:gsLst>
              <a:gs pos="40000">
                <a:schemeClr val="tx1">
                  <a:alpha val="0"/>
                </a:schemeClr>
              </a:gs>
              <a:gs pos="100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îṡļíďè"/>
          <p:cNvSpPr/>
          <p:nvPr/>
        </p:nvSpPr>
        <p:spPr>
          <a:xfrm>
            <a:off x="1771872" y="2020252"/>
            <a:ext cx="2377440" cy="3507756"/>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a:solidFill>
                <a:schemeClr val="bg1"/>
              </a:solidFill>
            </a:endParaRPr>
          </a:p>
        </p:txBody>
      </p:sp>
      <p:sp>
        <p:nvSpPr>
          <p:cNvPr id="8" name="íṥľîdè"/>
          <p:cNvSpPr/>
          <p:nvPr/>
        </p:nvSpPr>
        <p:spPr>
          <a:xfrm>
            <a:off x="1771872" y="3208078"/>
            <a:ext cx="2377440" cy="1955424"/>
          </a:xfrm>
          <a:prstGeom prst="rect">
            <a:avLst/>
          </a:prstGeom>
          <a:gradFill>
            <a:gsLst>
              <a:gs pos="40000">
                <a:schemeClr val="tx1">
                  <a:alpha val="0"/>
                </a:schemeClr>
              </a:gs>
              <a:gs pos="100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iṩļïḓè"/>
          <p:cNvSpPr txBox="1"/>
          <p:nvPr/>
        </p:nvSpPr>
        <p:spPr bwMode="auto">
          <a:xfrm>
            <a:off x="2131936" y="2230625"/>
            <a:ext cx="1657312" cy="449439"/>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Economic Indicator</a:t>
            </a:r>
          </a:p>
        </p:txBody>
      </p:sp>
      <p:sp>
        <p:nvSpPr>
          <p:cNvPr id="13" name="iṩļïḓè"/>
          <p:cNvSpPr txBox="1"/>
          <p:nvPr/>
        </p:nvSpPr>
        <p:spPr bwMode="auto">
          <a:xfrm>
            <a:off x="5592833" y="2230625"/>
            <a:ext cx="1657312" cy="449439"/>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400" b="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Industry Significance</a:t>
            </a:r>
            <a:endParaRPr lang="en-US" altLang="zh-CN" sz="1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endParaRPr>
          </a:p>
        </p:txBody>
      </p:sp>
      <p:sp>
        <p:nvSpPr>
          <p:cNvPr id="16" name="iṩļïḓè"/>
          <p:cNvSpPr txBox="1"/>
          <p:nvPr/>
        </p:nvSpPr>
        <p:spPr bwMode="auto">
          <a:xfrm>
            <a:off x="8972641" y="2230624"/>
            <a:ext cx="1657312" cy="449439"/>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Investment Opportunities</a:t>
            </a:r>
          </a:p>
        </p:txBody>
      </p:sp>
      <p:sp>
        <p:nvSpPr>
          <p:cNvPr id="17" name="文本框 16"/>
          <p:cNvSpPr txBox="1"/>
          <p:nvPr/>
        </p:nvSpPr>
        <p:spPr>
          <a:xfrm>
            <a:off x="2045110" y="3192673"/>
            <a:ext cx="1830964" cy="1996765"/>
          </a:xfrm>
          <a:prstGeom prst="rect">
            <a:avLst/>
          </a:prstGeom>
          <a:noFill/>
        </p:spPr>
        <p:txBody>
          <a:bodyPr wrap="square" rtlCol="0">
            <a:spAutoFit/>
          </a:bodyPr>
          <a:lstStyle/>
          <a:p>
            <a:pPr algn="ctr">
              <a:lnSpc>
                <a:spcPct val="150000"/>
              </a:lnSpc>
            </a:pPr>
            <a:r>
              <a:rPr lang="en-US" altLang="zh-CN" sz="1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Hong Kong's transportation stocks reflect the city's economic health, crucial for trade and business activities.</a:t>
            </a:r>
            <a:endParaRPr lang="zh-CN" altLang="en-US" sz="1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endParaRPr>
          </a:p>
        </p:txBody>
      </p:sp>
      <p:sp>
        <p:nvSpPr>
          <p:cNvPr id="18" name="文本框 17"/>
          <p:cNvSpPr txBox="1"/>
          <p:nvPr/>
        </p:nvSpPr>
        <p:spPr>
          <a:xfrm>
            <a:off x="5462197" y="3025825"/>
            <a:ext cx="1830964" cy="2319930"/>
          </a:xfrm>
          <a:prstGeom prst="rect">
            <a:avLst/>
          </a:prstGeom>
          <a:noFill/>
        </p:spPr>
        <p:txBody>
          <a:bodyPr wrap="square" rtlCol="0">
            <a:spAutoFit/>
          </a:bodyPr>
          <a:lstStyle/>
          <a:p>
            <a:pPr algn="ctr">
              <a:lnSpc>
                <a:spcPct val="150000"/>
              </a:lnSpc>
            </a:pPr>
            <a:r>
              <a:rPr lang="en-US" altLang="zh-CN" sz="1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As a global financial hub, Hong Kong's transportation sector facilitates international trade, enhancing economic competitiveness.</a:t>
            </a:r>
            <a:endParaRPr lang="zh-CN" altLang="en-US" sz="1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endParaRPr>
          </a:p>
        </p:txBody>
      </p:sp>
      <p:sp>
        <p:nvSpPr>
          <p:cNvPr id="19" name="文本框 18"/>
          <p:cNvSpPr txBox="1"/>
          <p:nvPr/>
        </p:nvSpPr>
        <p:spPr>
          <a:xfrm>
            <a:off x="8972641" y="3025825"/>
            <a:ext cx="1830964" cy="2319930"/>
          </a:xfrm>
          <a:prstGeom prst="rect">
            <a:avLst/>
          </a:prstGeom>
          <a:noFill/>
        </p:spPr>
        <p:txBody>
          <a:bodyPr wrap="square" rtlCol="0">
            <a:spAutoFit/>
          </a:bodyPr>
          <a:lstStyle/>
          <a:p>
            <a:pPr algn="ctr">
              <a:lnSpc>
                <a:spcPct val="150000"/>
              </a:lnSpc>
            </a:pPr>
            <a:r>
              <a:rPr lang="en-US" altLang="zh-CN" sz="1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rPr>
              <a:t>With increasing demand for efficient services, investing in transportation stocks offers potential returns and portfolio diversification.</a:t>
            </a:r>
            <a:endParaRPr lang="zh-CN" altLang="en-US" sz="1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仓耳青禾体-谷力 W04" panose="02020400000000000000" pitchFamily="18" charset="-122"/>
              <a:ea typeface="仓耳青禾体-谷力 W04" panose="02020400000000000000" pitchFamily="18" charset="-122"/>
            </a:endParaRPr>
          </a:p>
        </p:txBody>
      </p:sp>
      <p:cxnSp>
        <p:nvCxnSpPr>
          <p:cNvPr id="20" name="直接连接符 19"/>
          <p:cNvCxnSpPr/>
          <p:nvPr/>
        </p:nvCxnSpPr>
        <p:spPr>
          <a:xfrm>
            <a:off x="2731523" y="2900808"/>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96000" y="2896370"/>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614704" y="2938231"/>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CCC115B9-D775-B523-DF83-C602528B946B}"/>
              </a:ext>
            </a:extLst>
          </p:cNvPr>
          <p:cNvGrpSpPr/>
          <p:nvPr/>
        </p:nvGrpSpPr>
        <p:grpSpPr>
          <a:xfrm>
            <a:off x="444995" y="384819"/>
            <a:ext cx="7327405" cy="1029644"/>
            <a:chOff x="469217" y="311740"/>
            <a:chExt cx="7404189" cy="1029644"/>
          </a:xfrm>
        </p:grpSpPr>
        <p:pic>
          <p:nvPicPr>
            <p:cNvPr id="3" name="图片 2">
              <a:extLst>
                <a:ext uri="{FF2B5EF4-FFF2-40B4-BE49-F238E27FC236}">
                  <a16:creationId xmlns:a16="http://schemas.microsoft.com/office/drawing/2014/main" id="{840193D3-5F73-1416-F8CB-D581813DF3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3552928" y="-2771971"/>
              <a:ext cx="1029644" cy="7197065"/>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4" name="文本框 3">
              <a:extLst>
                <a:ext uri="{FF2B5EF4-FFF2-40B4-BE49-F238E27FC236}">
                  <a16:creationId xmlns:a16="http://schemas.microsoft.com/office/drawing/2014/main" id="{1F73460A-CCFB-B214-3A08-3CDF49AFF094}"/>
                </a:ext>
              </a:extLst>
            </p:cNvPr>
            <p:cNvSpPr txBox="1"/>
            <p:nvPr/>
          </p:nvSpPr>
          <p:spPr>
            <a:xfrm>
              <a:off x="676343" y="407149"/>
              <a:ext cx="7197063" cy="830997"/>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Transportation Stocks: Economic Significance &amp; Investment Opportunities</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ïṧ1iḋè"/>
          <p:cNvSpPr/>
          <p:nvPr/>
        </p:nvSpPr>
        <p:spPr>
          <a:xfrm rot="2830953">
            <a:off x="1733392" y="2419459"/>
            <a:ext cx="2616215" cy="2616213"/>
          </a:xfrm>
          <a:prstGeom prst="roundRect">
            <a:avLst>
              <a:gd name="adj" fmla="val 50000"/>
            </a:avLst>
          </a:prstGeom>
          <a:solidFill>
            <a:schemeClr val="tx1"/>
          </a:solidFill>
          <a:ln w="7620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6" name="îs1îḑe"/>
          <p:cNvSpPr/>
          <p:nvPr/>
        </p:nvSpPr>
        <p:spPr>
          <a:xfrm>
            <a:off x="1949299" y="2635366"/>
            <a:ext cx="2184401" cy="2184399"/>
          </a:xfrm>
          <a:prstGeom prst="roundRect">
            <a:avLst>
              <a:gd name="adj" fmla="val 50000"/>
            </a:avLst>
          </a:prstGeom>
          <a:noFill/>
          <a:ln w="38100" cap="rnd">
            <a:gradFill>
              <a:gsLst>
                <a:gs pos="54000">
                  <a:schemeClr val="bg1">
                    <a:alpha val="0"/>
                  </a:schemeClr>
                </a:gs>
                <a:gs pos="27000">
                  <a:schemeClr val="bg1"/>
                </a:gs>
                <a:gs pos="84000">
                  <a:schemeClr val="bg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ïṩļiḍé"/>
          <p:cNvSpPr txBox="1"/>
          <p:nvPr/>
        </p:nvSpPr>
        <p:spPr>
          <a:xfrm>
            <a:off x="2048542" y="3188954"/>
            <a:ext cx="1985913" cy="830997"/>
          </a:xfrm>
          <a:prstGeom prst="rect">
            <a:avLst/>
          </a:prstGeom>
          <a:noFill/>
        </p:spPr>
        <p:txBody>
          <a:bodyPr wrap="square" rtlCol="0">
            <a:spAutoFit/>
          </a:bodyPr>
          <a:lstStyle/>
          <a:p>
            <a:pPr algn="ctr"/>
            <a:r>
              <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冠忠 </a:t>
            </a:r>
            <a:endPar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a:p>
            <a:pPr algn="ct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r>
              <a:rPr lang="en-US" altLang="zh-CN" sz="2400"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0306.HK</a:t>
            </a: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p>
        </p:txBody>
      </p:sp>
      <p:sp>
        <p:nvSpPr>
          <p:cNvPr id="11" name="ïṥḻiḋè"/>
          <p:cNvSpPr/>
          <p:nvPr/>
        </p:nvSpPr>
        <p:spPr>
          <a:xfrm rot="2830953">
            <a:off x="4730743" y="2419459"/>
            <a:ext cx="2616215" cy="2616213"/>
          </a:xfrm>
          <a:prstGeom prst="roundRect">
            <a:avLst>
              <a:gd name="adj" fmla="val 50000"/>
            </a:avLst>
          </a:prstGeom>
          <a:noFill/>
          <a:ln w="38100" cap="rnd">
            <a:gradFill>
              <a:gsLst>
                <a:gs pos="0">
                  <a:schemeClr val="tx1"/>
                </a:gs>
                <a:gs pos="51000">
                  <a:schemeClr val="tx1">
                    <a:alpha val="0"/>
                  </a:schemeClr>
                </a:gs>
                <a:gs pos="100000">
                  <a:schemeClr val="tx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2" name="îSľïḋê"/>
          <p:cNvSpPr/>
          <p:nvPr/>
        </p:nvSpPr>
        <p:spPr>
          <a:xfrm>
            <a:off x="4946650" y="2635366"/>
            <a:ext cx="2184401" cy="2184399"/>
          </a:xfrm>
          <a:prstGeom prst="roundRect">
            <a:avLst>
              <a:gd name="adj" fmla="val 50000"/>
            </a:avLst>
          </a:prstGeom>
          <a:noFill/>
          <a:ln w="38100" cap="rnd">
            <a:gradFill>
              <a:gsLst>
                <a:gs pos="0">
                  <a:schemeClr val="tx1"/>
                </a:gs>
                <a:gs pos="51000">
                  <a:schemeClr val="tx1">
                    <a:alpha val="0"/>
                  </a:schemeClr>
                </a:gs>
                <a:gs pos="100000">
                  <a:schemeClr val="tx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4" name="iṩľíḍê"/>
          <p:cNvSpPr txBox="1"/>
          <p:nvPr/>
        </p:nvSpPr>
        <p:spPr>
          <a:xfrm>
            <a:off x="5031292" y="3188954"/>
            <a:ext cx="2000514" cy="954107"/>
          </a:xfrm>
          <a:prstGeom prst="rect">
            <a:avLst/>
          </a:prstGeom>
          <a:noFill/>
        </p:spPr>
        <p:txBody>
          <a:bodyPr wrap="square" rtlCol="0">
            <a:spAutoFit/>
          </a:bodyPr>
          <a:lstStyle/>
          <a:p>
            <a:pPr algn="ctr"/>
            <a:r>
              <a:rPr lang="en-US" altLang="zh-CN" sz="2800" b="1" dirty="0">
                <a:solidFill>
                  <a:schemeClr val="tx1">
                    <a:lumMod val="85000"/>
                    <a:lumOff val="15000"/>
                  </a:schemeClr>
                </a:solidFill>
              </a:rPr>
              <a:t>MTR </a:t>
            </a:r>
          </a:p>
          <a:p>
            <a:pPr algn="ctr"/>
            <a:r>
              <a:rPr lang="en-US" altLang="zh-CN" sz="2800" b="1" dirty="0">
                <a:solidFill>
                  <a:schemeClr val="tx1">
                    <a:lumMod val="85000"/>
                    <a:lumOff val="15000"/>
                  </a:schemeClr>
                </a:solidFill>
              </a:rPr>
              <a:t>(</a:t>
            </a:r>
            <a:r>
              <a:rPr lang="en-US" altLang="zh-CN" sz="2800" b="1" dirty="0" err="1">
                <a:solidFill>
                  <a:schemeClr val="tx1">
                    <a:lumMod val="85000"/>
                    <a:lumOff val="15000"/>
                  </a:schemeClr>
                </a:solidFill>
              </a:rPr>
              <a:t>0066.HK</a:t>
            </a:r>
            <a:r>
              <a:rPr lang="en-US" altLang="zh-CN" sz="2800" b="1" dirty="0">
                <a:solidFill>
                  <a:schemeClr val="tx1">
                    <a:lumMod val="85000"/>
                    <a:lumOff val="15000"/>
                  </a:schemeClr>
                </a:solidFill>
              </a:rPr>
              <a:t>)</a:t>
            </a:r>
          </a:p>
        </p:txBody>
      </p:sp>
      <p:sp>
        <p:nvSpPr>
          <p:cNvPr id="7" name="îšḷiďè"/>
          <p:cNvSpPr/>
          <p:nvPr/>
        </p:nvSpPr>
        <p:spPr>
          <a:xfrm rot="2830953">
            <a:off x="7728093" y="2419459"/>
            <a:ext cx="2616215" cy="2616213"/>
          </a:xfrm>
          <a:prstGeom prst="roundRect">
            <a:avLst>
              <a:gd name="adj" fmla="val 50000"/>
            </a:avLst>
          </a:prstGeom>
          <a:solidFill>
            <a:schemeClr val="tx1"/>
          </a:solidFill>
          <a:ln w="7620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8" name="ïṣlíḋé"/>
          <p:cNvSpPr/>
          <p:nvPr/>
        </p:nvSpPr>
        <p:spPr>
          <a:xfrm>
            <a:off x="7944000" y="2635366"/>
            <a:ext cx="2184401" cy="2184399"/>
          </a:xfrm>
          <a:prstGeom prst="roundRect">
            <a:avLst>
              <a:gd name="adj" fmla="val 50000"/>
            </a:avLst>
          </a:prstGeom>
          <a:noFill/>
          <a:ln w="38100" cap="rnd">
            <a:gradFill>
              <a:gsLst>
                <a:gs pos="54000">
                  <a:schemeClr val="bg1">
                    <a:alpha val="0"/>
                  </a:schemeClr>
                </a:gs>
                <a:gs pos="27000">
                  <a:schemeClr val="bg1"/>
                </a:gs>
                <a:gs pos="84000">
                  <a:schemeClr val="bg1"/>
                </a:gs>
              </a:gsLst>
              <a:lin ang="45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0" name="îS1îḍê"/>
          <p:cNvSpPr txBox="1"/>
          <p:nvPr/>
        </p:nvSpPr>
        <p:spPr>
          <a:xfrm>
            <a:off x="7744731" y="3312065"/>
            <a:ext cx="2614407" cy="830997"/>
          </a:xfrm>
          <a:prstGeom prst="rect">
            <a:avLst/>
          </a:prstGeom>
          <a:noFill/>
        </p:spPr>
        <p:txBody>
          <a:bodyPr wrap="square" rtlCol="0">
            <a:spAutoFit/>
          </a:bodyPr>
          <a:lstStyle/>
          <a:p>
            <a:pPr algn="ctr"/>
            <a:r>
              <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载通</a:t>
            </a:r>
            <a:endPar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a:p>
            <a:pPr algn="ctr"/>
            <a:r>
              <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 </a:t>
            </a: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r>
              <a:rPr lang="en-US" altLang="zh-CN" sz="2400" b="1" dirty="0" err="1">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0062.HK</a:t>
            </a: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a:t>
            </a:r>
          </a:p>
        </p:txBody>
      </p:sp>
      <p:grpSp>
        <p:nvGrpSpPr>
          <p:cNvPr id="13" name="组合 12"/>
          <p:cNvGrpSpPr/>
          <p:nvPr/>
        </p:nvGrpSpPr>
        <p:grpSpPr>
          <a:xfrm>
            <a:off x="469218" y="311742"/>
            <a:ext cx="7332663" cy="652483"/>
            <a:chOff x="469218" y="311742"/>
            <a:chExt cx="7327255" cy="652483"/>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1875" r="15617" b="21875"/>
            <a:stretch>
              <a:fillRect/>
            </a:stretch>
          </p:blipFill>
          <p:spPr>
            <a:xfrm rot="5400000">
              <a:off x="3765938" y="-2984978"/>
              <a:ext cx="652483" cy="7245923"/>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19" name="文本框 18"/>
            <p:cNvSpPr txBox="1"/>
            <p:nvPr/>
          </p:nvSpPr>
          <p:spPr>
            <a:xfrm>
              <a:off x="676343" y="407149"/>
              <a:ext cx="7120130"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Introducing the Stocks: </a:t>
              </a:r>
              <a:r>
                <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冠忠</a:t>
              </a:r>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 MTR, and </a:t>
              </a:r>
              <a:r>
                <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载通</a:t>
              </a:r>
              <a:endPar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21" name="文本框 20"/>
          <p:cNvSpPr txBox="1"/>
          <p:nvPr/>
        </p:nvSpPr>
        <p:spPr>
          <a:xfrm>
            <a:off x="1438815" y="5293276"/>
            <a:ext cx="3001647" cy="1027269"/>
          </a:xfrm>
          <a:prstGeom prst="rect">
            <a:avLst/>
          </a:prstGeom>
          <a:noFill/>
        </p:spPr>
        <p:txBody>
          <a:bodyPr wrap="square" rtlCol="0">
            <a:spAutoFit/>
          </a:bodyPr>
          <a:lstStyle/>
          <a:p>
            <a:pPr algn="ct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Leading bus and minibus operator offering public transportation services in Hong Kong.</a:t>
            </a:r>
            <a:endPar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sp>
        <p:nvSpPr>
          <p:cNvPr id="22" name="文本框 21"/>
          <p:cNvSpPr txBox="1"/>
          <p:nvPr/>
        </p:nvSpPr>
        <p:spPr>
          <a:xfrm>
            <a:off x="4669832" y="5293275"/>
            <a:ext cx="2777197" cy="1027269"/>
          </a:xfrm>
          <a:prstGeom prst="rect">
            <a:avLst/>
          </a:prstGeom>
          <a:noFill/>
        </p:spPr>
        <p:txBody>
          <a:bodyPr wrap="square" rtlCol="0">
            <a:spAutoFit/>
          </a:bodyPr>
          <a:lstStyle/>
          <a:p>
            <a:pPr algn="ct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World-class rapid transit railway system, serving as Hong Kong's urban mobility backbone.</a:t>
            </a:r>
            <a:endPar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sp>
        <p:nvSpPr>
          <p:cNvPr id="23" name="文本框 22"/>
          <p:cNvSpPr txBox="1"/>
          <p:nvPr/>
        </p:nvSpPr>
        <p:spPr>
          <a:xfrm>
            <a:off x="7676399" y="5293274"/>
            <a:ext cx="2975548" cy="1027269"/>
          </a:xfrm>
          <a:prstGeom prst="rect">
            <a:avLst/>
          </a:prstGeom>
          <a:noFill/>
        </p:spPr>
        <p:txBody>
          <a:bodyPr wrap="square" rtlCol="0">
            <a:spAutoFit/>
          </a:bodyPr>
          <a:lstStyle/>
          <a:p>
            <a:pPr algn="ctr">
              <a:lnSpc>
                <a:spcPct val="150000"/>
              </a:lnSpc>
            </a:pPr>
            <a:r>
              <a:rPr lang="en-US" altLang="zh-CN"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Diversified transportation conglomerate, engaged in logistics, freight, and passenger services.</a:t>
            </a:r>
            <a:endParaRPr lang="zh-CN" altLang="en-US" sz="14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2" name="图片 1">
            <a:extLst>
              <a:ext uri="{FF2B5EF4-FFF2-40B4-BE49-F238E27FC236}">
                <a16:creationId xmlns:a16="http://schemas.microsoft.com/office/drawing/2014/main" id="{D343EE4E-2DC1-24E1-F3FE-E975A2676209}"/>
              </a:ext>
            </a:extLst>
          </p:cNvPr>
          <p:cNvPicPr>
            <a:picLocks noChangeAspect="1"/>
          </p:cNvPicPr>
          <p:nvPr/>
        </p:nvPicPr>
        <p:blipFill>
          <a:blip r:embed="rId4"/>
          <a:stretch>
            <a:fillRect/>
          </a:stretch>
        </p:blipFill>
        <p:spPr>
          <a:xfrm>
            <a:off x="1861720" y="1498299"/>
            <a:ext cx="2184401" cy="855829"/>
          </a:xfrm>
          <a:prstGeom prst="rect">
            <a:avLst/>
          </a:prstGeom>
        </p:spPr>
      </p:pic>
      <p:pic>
        <p:nvPicPr>
          <p:cNvPr id="3" name="图片 2">
            <a:extLst>
              <a:ext uri="{FF2B5EF4-FFF2-40B4-BE49-F238E27FC236}">
                <a16:creationId xmlns:a16="http://schemas.microsoft.com/office/drawing/2014/main" id="{C75CEE63-73D7-D0EF-A655-499460E3FD48}"/>
              </a:ext>
            </a:extLst>
          </p:cNvPr>
          <p:cNvPicPr>
            <a:picLocks noChangeAspect="1"/>
          </p:cNvPicPr>
          <p:nvPr/>
        </p:nvPicPr>
        <p:blipFill>
          <a:blip r:embed="rId5"/>
          <a:stretch>
            <a:fillRect/>
          </a:stretch>
        </p:blipFill>
        <p:spPr>
          <a:xfrm>
            <a:off x="4664857" y="1491135"/>
            <a:ext cx="2665292" cy="775658"/>
          </a:xfrm>
          <a:prstGeom prst="rect">
            <a:avLst/>
          </a:prstGeom>
        </p:spPr>
      </p:pic>
      <p:pic>
        <p:nvPicPr>
          <p:cNvPr id="4" name="图片 3">
            <a:extLst>
              <a:ext uri="{FF2B5EF4-FFF2-40B4-BE49-F238E27FC236}">
                <a16:creationId xmlns:a16="http://schemas.microsoft.com/office/drawing/2014/main" id="{FBE202CD-2F81-72C2-480F-E52E9F6B1112}"/>
              </a:ext>
            </a:extLst>
          </p:cNvPr>
          <p:cNvPicPr>
            <a:picLocks noChangeAspect="1"/>
          </p:cNvPicPr>
          <p:nvPr/>
        </p:nvPicPr>
        <p:blipFill>
          <a:blip r:embed="rId6"/>
          <a:stretch>
            <a:fillRect/>
          </a:stretch>
        </p:blipFill>
        <p:spPr>
          <a:xfrm>
            <a:off x="8145881" y="1281833"/>
            <a:ext cx="1855151" cy="93375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5617"/>
          <a:stretch>
            <a:fillRect/>
          </a:stretch>
        </p:blipFill>
        <p:spPr>
          <a:xfrm rot="5400000">
            <a:off x="2667000" y="-2667000"/>
            <a:ext cx="6858000" cy="1219200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8594"/>
          <a:stretch>
            <a:fillRect/>
          </a:stretch>
        </p:blipFill>
        <p:spPr>
          <a:xfrm rot="5400000">
            <a:off x="2667000" y="-2667000"/>
            <a:ext cx="6858000" cy="12192000"/>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4861560" y="1130984"/>
            <a:ext cx="4693920" cy="4693920"/>
          </a:xfrm>
          <a:prstGeom prst="ellips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headEnd/>
            <a:tailEnd/>
          </a:ln>
        </p:spPr>
      </p:pic>
      <p:sp>
        <p:nvSpPr>
          <p:cNvPr id="11" name="文本框 10"/>
          <p:cNvSpPr txBox="1"/>
          <p:nvPr/>
        </p:nvSpPr>
        <p:spPr>
          <a:xfrm>
            <a:off x="2266627" y="2973634"/>
            <a:ext cx="2110410" cy="1862048"/>
          </a:xfrm>
          <a:prstGeom prst="rect">
            <a:avLst/>
          </a:prstGeom>
          <a:noFill/>
          <a:ln>
            <a:noFill/>
          </a:ln>
        </p:spPr>
        <p:txBody>
          <a:bodyPr wrap="square" rtlCol="0">
            <a:spAutoFit/>
          </a:bodyPr>
          <a:lstStyle/>
          <a:p>
            <a:r>
              <a:rPr lang="en-US" altLang="zh-CN"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02</a:t>
            </a:r>
            <a:endParaRPr lang="zh-CN" altLang="en-US"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5146979" y="2467583"/>
            <a:ext cx="4593448" cy="1200329"/>
          </a:xfrm>
          <a:prstGeom prst="rect">
            <a:avLst/>
          </a:prstGeom>
          <a:noFill/>
          <a:ln>
            <a:noFill/>
          </a:ln>
        </p:spPr>
        <p:txBody>
          <a:bodyPr wrap="square" rtlCol="0">
            <a:spAutoFit/>
          </a:bodyPr>
          <a:lstStyle/>
          <a:p>
            <a:r>
              <a:rPr lang="en-US" altLang="zh-CN"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Data Collection and Preprocessing</a:t>
            </a:r>
            <a:endParaRPr lang="zh-CN" altLang="en-US"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cxnSp>
        <p:nvCxnSpPr>
          <p:cNvPr id="14" name="直接连接符 13"/>
          <p:cNvCxnSpPr/>
          <p:nvPr/>
        </p:nvCxnSpPr>
        <p:spPr>
          <a:xfrm>
            <a:off x="6912320" y="2224062"/>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sp>
        <p:nvSpPr>
          <p:cNvPr id="15" name="Synergistically utilize technically sound portals with frictionless chains. Dramatically customize…"/>
          <p:cNvSpPr txBox="1"/>
          <p:nvPr/>
        </p:nvSpPr>
        <p:spPr>
          <a:xfrm>
            <a:off x="5132577" y="3911432"/>
            <a:ext cx="5709593" cy="1231106"/>
          </a:xfrm>
          <a:prstGeom prst="rect">
            <a:avLst/>
          </a:prstGeom>
          <a:ln w="12700">
            <a:miter lim="400000"/>
          </a:ln>
        </p:spPr>
        <p:txBody>
          <a:bodyPr wrap="square" lIns="0" tIns="0" rIns="0" bIns="0">
            <a:spAutoFit/>
          </a:bodyPr>
          <a:lstStyle/>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Explanation of data collection sources (Yahoo Finance) and preprocessing steps</a:t>
            </a:r>
          </a:p>
          <a:p>
            <a:pPr defTabSz="412750" hangingPunct="0">
              <a:defRPr sz="2000" b="0">
                <a:solidFill>
                  <a:srgbClr val="1C1F25"/>
                </a:solidFill>
                <a:latin typeface="Roboto Bold"/>
                <a:ea typeface="Roboto Bold"/>
                <a:cs typeface="Roboto Bold"/>
                <a:sym typeface="Roboto Bold"/>
              </a:defRPr>
            </a:pP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Importance of handling missing values, outliers, and converting stock prices into log-returns for analysis.</a:t>
            </a:r>
            <a:endParaRPr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endParaRPr>
          </a:p>
        </p:txBody>
      </p:sp>
    </p:spTree>
    <p:extLst>
      <p:ext uri="{BB962C8B-B14F-4D97-AF65-F5344CB8AC3E}">
        <p14:creationId xmlns:p14="http://schemas.microsoft.com/office/powerpoint/2010/main" val="3816046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lîḍè"/>
          <p:cNvSpPr/>
          <p:nvPr/>
        </p:nvSpPr>
        <p:spPr>
          <a:xfrm>
            <a:off x="6883401" y="0"/>
            <a:ext cx="5308600" cy="6858000"/>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cxnSp>
        <p:nvCxnSpPr>
          <p:cNvPr id="5" name="直接连接符 4"/>
          <p:cNvCxnSpPr/>
          <p:nvPr/>
        </p:nvCxnSpPr>
        <p:spPr>
          <a:xfrm>
            <a:off x="1219200" y="5334000"/>
            <a:ext cx="7912100"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8" name="íṥlïḋé"/>
          <p:cNvSpPr/>
          <p:nvPr/>
        </p:nvSpPr>
        <p:spPr>
          <a:xfrm>
            <a:off x="1062037" y="1772420"/>
            <a:ext cx="1447800" cy="328904"/>
          </a:xfrm>
          <a:prstGeom prst="rect">
            <a:avLst/>
          </a:prstGeom>
          <a:solidFill>
            <a:schemeClr val="tx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4400"/>
            <a:r>
              <a:rPr lang="en-US" altLang="zh-CN" sz="1600" b="1" dirty="0">
                <a:solidFill>
                  <a:schemeClr val="bg1"/>
                </a:solidFill>
              </a:rPr>
              <a:t>Data Sources</a:t>
            </a:r>
          </a:p>
        </p:txBody>
      </p:sp>
      <p:grpSp>
        <p:nvGrpSpPr>
          <p:cNvPr id="6" name="组合 5"/>
          <p:cNvGrpSpPr/>
          <p:nvPr/>
        </p:nvGrpSpPr>
        <p:grpSpPr>
          <a:xfrm>
            <a:off x="469221" y="311741"/>
            <a:ext cx="5774420" cy="652483"/>
            <a:chOff x="469221" y="311741"/>
            <a:chExt cx="5774420" cy="652483"/>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21875" r="15617" b="21875"/>
            <a:stretch>
              <a:fillRect/>
            </a:stretch>
          </p:blipFill>
          <p:spPr>
            <a:xfrm rot="5400000">
              <a:off x="3030189" y="-2249227"/>
              <a:ext cx="652483" cy="5774420"/>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9" name="文本框 8"/>
            <p:cNvSpPr txBox="1"/>
            <p:nvPr/>
          </p:nvSpPr>
          <p:spPr>
            <a:xfrm>
              <a:off x="676343" y="407149"/>
              <a:ext cx="5567298"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Data Collection and Preprocessing</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10" name="文本框 9"/>
          <p:cNvSpPr txBox="1"/>
          <p:nvPr/>
        </p:nvSpPr>
        <p:spPr>
          <a:xfrm>
            <a:off x="747952" y="2346461"/>
            <a:ext cx="5148262" cy="422167"/>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·Historical stock prices obtained from Yahoo Finance</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15" name="图片 14">
            <a:extLst>
              <a:ext uri="{FF2B5EF4-FFF2-40B4-BE49-F238E27FC236}">
                <a16:creationId xmlns:a16="http://schemas.microsoft.com/office/drawing/2014/main" id="{E26A3956-0453-00AA-9C3A-3C9FF9DA6210}"/>
              </a:ext>
            </a:extLst>
          </p:cNvPr>
          <p:cNvPicPr>
            <a:picLocks noChangeAspect="1"/>
          </p:cNvPicPr>
          <p:nvPr/>
        </p:nvPicPr>
        <p:blipFill>
          <a:blip r:embed="rId4"/>
          <a:stretch>
            <a:fillRect/>
          </a:stretch>
        </p:blipFill>
        <p:spPr>
          <a:xfrm>
            <a:off x="1396092" y="2940423"/>
            <a:ext cx="4642758" cy="2151026"/>
          </a:xfrm>
          <a:prstGeom prst="rect">
            <a:avLst/>
          </a:prstGeom>
        </p:spPr>
      </p:pic>
      <p:pic>
        <p:nvPicPr>
          <p:cNvPr id="16" name="图片 15">
            <a:extLst>
              <a:ext uri="{FF2B5EF4-FFF2-40B4-BE49-F238E27FC236}">
                <a16:creationId xmlns:a16="http://schemas.microsoft.com/office/drawing/2014/main" id="{380EB297-BDE3-3DA3-4375-2EECDB1AE796}"/>
              </a:ext>
            </a:extLst>
          </p:cNvPr>
          <p:cNvPicPr>
            <a:picLocks noChangeAspect="1"/>
          </p:cNvPicPr>
          <p:nvPr/>
        </p:nvPicPr>
        <p:blipFill>
          <a:blip r:embed="rId5"/>
          <a:stretch>
            <a:fillRect/>
          </a:stretch>
        </p:blipFill>
        <p:spPr>
          <a:xfrm>
            <a:off x="6345442" y="2163970"/>
            <a:ext cx="4450466" cy="2530059"/>
          </a:xfrm>
          <a:prstGeom prst="rect">
            <a:avLst/>
          </a:prstGeom>
        </p:spPr>
      </p:pic>
    </p:spTree>
    <p:custDataLst>
      <p:tags r:id="rId1"/>
    </p:custDataLst>
    <p:extLst>
      <p:ext uri="{BB962C8B-B14F-4D97-AF65-F5344CB8AC3E}">
        <p14:creationId xmlns:p14="http://schemas.microsoft.com/office/powerpoint/2010/main" val="4054556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lîḍè"/>
          <p:cNvSpPr/>
          <p:nvPr/>
        </p:nvSpPr>
        <p:spPr>
          <a:xfrm>
            <a:off x="6883401" y="0"/>
            <a:ext cx="5308600" cy="6858000"/>
          </a:xfrm>
          <a:prstGeom prst="rect">
            <a:avLst/>
          </a:prstGeom>
          <a:solidFill>
            <a:schemeClr val="tx1"/>
          </a:solidFill>
          <a:ln w="57150">
            <a:gradFill flip="none" rotWithShape="1">
              <a:gsLst>
                <a:gs pos="0">
                  <a:srgbClr val="FFF9CD"/>
                </a:gs>
                <a:gs pos="97279">
                  <a:srgbClr val="FFF9CD"/>
                </a:gs>
                <a:gs pos="49000">
                  <a:srgbClr val="A57E30"/>
                </a:gs>
              </a:gsLst>
              <a:lin ang="108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cxnSp>
        <p:nvCxnSpPr>
          <p:cNvPr id="5" name="直接连接符 4"/>
          <p:cNvCxnSpPr/>
          <p:nvPr/>
        </p:nvCxnSpPr>
        <p:spPr>
          <a:xfrm>
            <a:off x="695808" y="3440650"/>
            <a:ext cx="7912100" cy="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69221" y="311741"/>
            <a:ext cx="5774420" cy="652483"/>
            <a:chOff x="469221" y="311741"/>
            <a:chExt cx="5774420" cy="652483"/>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21875" r="15617" b="21875"/>
            <a:stretch>
              <a:fillRect/>
            </a:stretch>
          </p:blipFill>
          <p:spPr>
            <a:xfrm rot="5400000">
              <a:off x="3030189" y="-2249227"/>
              <a:ext cx="652483" cy="5774420"/>
            </a:xfrm>
            <a:prstGeom prst="roundRect">
              <a:avLst>
                <a:gd name="adj" fmla="val 6468"/>
              </a:avLst>
            </a:prstGeom>
            <a:solidFill>
              <a:srgbClr val="192537"/>
            </a:solidFill>
            <a:ln w="28575">
              <a:gradFill flip="none" rotWithShape="1">
                <a:gsLst>
                  <a:gs pos="0">
                    <a:srgbClr val="FFF9CD"/>
                  </a:gs>
                  <a:gs pos="97279">
                    <a:srgbClr val="FFF9CD"/>
                  </a:gs>
                  <a:gs pos="49000">
                    <a:srgbClr val="A57E30"/>
                  </a:gs>
                </a:gsLst>
                <a:lin ang="10800000" scaled="1"/>
                <a:tileRect/>
              </a:gradFill>
              <a:miter lim="800000"/>
              <a:headEnd/>
              <a:tailEnd/>
            </a:ln>
          </p:spPr>
        </p:pic>
        <p:sp>
          <p:nvSpPr>
            <p:cNvPr id="9" name="文本框 8"/>
            <p:cNvSpPr txBox="1"/>
            <p:nvPr/>
          </p:nvSpPr>
          <p:spPr>
            <a:xfrm>
              <a:off x="676343" y="407149"/>
              <a:ext cx="5567298" cy="461665"/>
            </a:xfrm>
            <a:prstGeom prst="rect">
              <a:avLst/>
            </a:prstGeom>
            <a:noFill/>
            <a:ln>
              <a:noFill/>
            </a:ln>
          </p:spPr>
          <p:txBody>
            <a:bodyPr wrap="square" rtlCol="0">
              <a:spAutoFit/>
            </a:bodyPr>
            <a:lstStyle/>
            <a:p>
              <a:r>
                <a:rPr lang="en-US" altLang="zh-CN"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Data Collection and Preprocessing</a:t>
              </a:r>
              <a:endParaRPr lang="zh-CN" altLang="en-US" sz="24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grpSp>
      <p:sp>
        <p:nvSpPr>
          <p:cNvPr id="3" name="íṥlïḋé">
            <a:extLst>
              <a:ext uri="{FF2B5EF4-FFF2-40B4-BE49-F238E27FC236}">
                <a16:creationId xmlns:a16="http://schemas.microsoft.com/office/drawing/2014/main" id="{4573AC41-A0B8-C46A-54C6-5A125B777B46}"/>
              </a:ext>
            </a:extLst>
          </p:cNvPr>
          <p:cNvSpPr/>
          <p:nvPr/>
        </p:nvSpPr>
        <p:spPr>
          <a:xfrm>
            <a:off x="813952" y="1492299"/>
            <a:ext cx="1995488" cy="365456"/>
          </a:xfrm>
          <a:prstGeom prst="rect">
            <a:avLst/>
          </a:prstGeom>
          <a:solidFill>
            <a:schemeClr val="tx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600" b="1" dirty="0">
                <a:solidFill>
                  <a:schemeClr val="bg1"/>
                </a:solidFill>
              </a:rPr>
              <a:t>Data Preprocessing</a:t>
            </a:r>
          </a:p>
        </p:txBody>
      </p:sp>
      <p:sp>
        <p:nvSpPr>
          <p:cNvPr id="11" name="文本框 10">
            <a:extLst>
              <a:ext uri="{FF2B5EF4-FFF2-40B4-BE49-F238E27FC236}">
                <a16:creationId xmlns:a16="http://schemas.microsoft.com/office/drawing/2014/main" id="{189DA197-C4CE-5945-20A4-F6EEF107BFC7}"/>
              </a:ext>
            </a:extLst>
          </p:cNvPr>
          <p:cNvSpPr txBox="1"/>
          <p:nvPr/>
        </p:nvSpPr>
        <p:spPr>
          <a:xfrm>
            <a:off x="695808" y="2140559"/>
            <a:ext cx="5547833" cy="1160831"/>
          </a:xfrm>
          <a:prstGeom prst="rect">
            <a:avLst/>
          </a:prstGeom>
          <a:noFill/>
        </p:spPr>
        <p:txBody>
          <a:bodyPr wrap="square" rtlCol="0">
            <a:spAutoFit/>
          </a:bodyPr>
          <a:lstStyle/>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·Handle missing values, outliers, and ensure data integrity.</a:t>
            </a:r>
          </a:p>
          <a:p>
            <a:pPr>
              <a:lnSpc>
                <a:spcPct val="150000"/>
              </a:lnSpc>
            </a:pPr>
            <a:r>
              <a:rPr lang="en-US" altLang="zh-CN"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rPr>
              <a:t>·Convert stock prices into log-returns to make them 	                                                                                                                        	stationary and enhance their statistical properties.</a:t>
            </a:r>
            <a:endParaRPr lang="zh-CN" altLang="en-US" sz="1600" dirty="0">
              <a:solidFill>
                <a:schemeClr val="tx1">
                  <a:lumMod val="50000"/>
                  <a:lumOff val="50000"/>
                </a:schemeClr>
              </a:solidFill>
              <a:latin typeface="仓耳青禾体-谷力 W04" panose="02020400000000000000" pitchFamily="18" charset="-122"/>
              <a:ea typeface="仓耳青禾体-谷力 W04" panose="02020400000000000000" pitchFamily="18" charset="-122"/>
            </a:endParaRPr>
          </a:p>
        </p:txBody>
      </p:sp>
      <p:pic>
        <p:nvPicPr>
          <p:cNvPr id="13" name="图片 12">
            <a:extLst>
              <a:ext uri="{FF2B5EF4-FFF2-40B4-BE49-F238E27FC236}">
                <a16:creationId xmlns:a16="http://schemas.microsoft.com/office/drawing/2014/main" id="{51391E7F-8AC6-87BC-7A67-359511974E85}"/>
              </a:ext>
            </a:extLst>
          </p:cNvPr>
          <p:cNvPicPr>
            <a:picLocks noChangeAspect="1"/>
          </p:cNvPicPr>
          <p:nvPr/>
        </p:nvPicPr>
        <p:blipFill>
          <a:blip r:embed="rId4"/>
          <a:stretch>
            <a:fillRect/>
          </a:stretch>
        </p:blipFill>
        <p:spPr>
          <a:xfrm>
            <a:off x="7458865" y="1171425"/>
            <a:ext cx="3076336" cy="833879"/>
          </a:xfrm>
          <a:prstGeom prst="rect">
            <a:avLst/>
          </a:prstGeom>
        </p:spPr>
      </p:pic>
      <p:pic>
        <p:nvPicPr>
          <p:cNvPr id="14" name="图片 13">
            <a:extLst>
              <a:ext uri="{FF2B5EF4-FFF2-40B4-BE49-F238E27FC236}">
                <a16:creationId xmlns:a16="http://schemas.microsoft.com/office/drawing/2014/main" id="{2C0E9683-3EAD-19FA-68B5-71E4BE547170}"/>
              </a:ext>
            </a:extLst>
          </p:cNvPr>
          <p:cNvPicPr>
            <a:picLocks noChangeAspect="1"/>
          </p:cNvPicPr>
          <p:nvPr/>
        </p:nvPicPr>
        <p:blipFill>
          <a:blip r:embed="rId5"/>
          <a:stretch>
            <a:fillRect/>
          </a:stretch>
        </p:blipFill>
        <p:spPr>
          <a:xfrm>
            <a:off x="608469" y="3827859"/>
            <a:ext cx="5951931" cy="2718400"/>
          </a:xfrm>
          <a:prstGeom prst="rect">
            <a:avLst/>
          </a:prstGeom>
        </p:spPr>
      </p:pic>
      <p:pic>
        <p:nvPicPr>
          <p:cNvPr id="17" name="图片 16">
            <a:extLst>
              <a:ext uri="{FF2B5EF4-FFF2-40B4-BE49-F238E27FC236}">
                <a16:creationId xmlns:a16="http://schemas.microsoft.com/office/drawing/2014/main" id="{1710182F-85A5-A2C8-6F05-D608B68973E0}"/>
              </a:ext>
            </a:extLst>
          </p:cNvPr>
          <p:cNvPicPr>
            <a:picLocks noChangeAspect="1"/>
          </p:cNvPicPr>
          <p:nvPr/>
        </p:nvPicPr>
        <p:blipFill>
          <a:blip r:embed="rId6"/>
          <a:stretch>
            <a:fillRect/>
          </a:stretch>
        </p:blipFill>
        <p:spPr>
          <a:xfrm>
            <a:off x="7200160" y="2392512"/>
            <a:ext cx="4736626" cy="3075273"/>
          </a:xfrm>
          <a:prstGeom prst="rect">
            <a:avLst/>
          </a:prstGeom>
        </p:spPr>
      </p:pic>
    </p:spTree>
    <p:custDataLst>
      <p:tags r:id="rId1"/>
    </p:custDataLst>
    <p:extLst>
      <p:ext uri="{BB962C8B-B14F-4D97-AF65-F5344CB8AC3E}">
        <p14:creationId xmlns:p14="http://schemas.microsoft.com/office/powerpoint/2010/main" val="104898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5617"/>
          <a:stretch>
            <a:fillRect/>
          </a:stretch>
        </p:blipFill>
        <p:spPr>
          <a:xfrm rot="5400000">
            <a:off x="2667000" y="-2667000"/>
            <a:ext cx="6858000" cy="1219200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r="8594"/>
          <a:stretch>
            <a:fillRect/>
          </a:stretch>
        </p:blipFill>
        <p:spPr>
          <a:xfrm rot="5400000">
            <a:off x="2667000" y="-2667000"/>
            <a:ext cx="6858000" cy="12192000"/>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21875" r="15617" b="21875"/>
          <a:stretch>
            <a:fillRect/>
          </a:stretch>
        </p:blipFill>
        <p:spPr>
          <a:xfrm rot="5400000">
            <a:off x="4861560" y="1130984"/>
            <a:ext cx="4693920" cy="4693920"/>
          </a:xfrm>
          <a:prstGeom prst="ellips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headEnd/>
            <a:tailEnd/>
          </a:ln>
        </p:spPr>
      </p:pic>
      <p:sp>
        <p:nvSpPr>
          <p:cNvPr id="11" name="文本框 10"/>
          <p:cNvSpPr txBox="1"/>
          <p:nvPr/>
        </p:nvSpPr>
        <p:spPr>
          <a:xfrm>
            <a:off x="2266627" y="2973634"/>
            <a:ext cx="2110410" cy="1862048"/>
          </a:xfrm>
          <a:prstGeom prst="rect">
            <a:avLst/>
          </a:prstGeom>
          <a:noFill/>
          <a:ln>
            <a:noFill/>
          </a:ln>
        </p:spPr>
        <p:txBody>
          <a:bodyPr wrap="square" rtlCol="0">
            <a:spAutoFit/>
          </a:bodyPr>
          <a:lstStyle/>
          <a:p>
            <a:r>
              <a:rPr lang="en-US" altLang="zh-CN"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03</a:t>
            </a:r>
            <a:endParaRPr lang="zh-CN" altLang="en-US" sz="115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5132578" y="2478838"/>
            <a:ext cx="5216221" cy="1200329"/>
          </a:xfrm>
          <a:prstGeom prst="rect">
            <a:avLst/>
          </a:prstGeom>
          <a:noFill/>
          <a:ln>
            <a:noFill/>
          </a:ln>
        </p:spPr>
        <p:txBody>
          <a:bodyPr wrap="square" rtlCol="0">
            <a:spAutoFit/>
          </a:bodyPr>
          <a:lstStyle/>
          <a:p>
            <a:r>
              <a:rPr lang="en-US" altLang="zh-CN"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Time Series Modeling and Forecasting</a:t>
            </a:r>
            <a:endParaRPr lang="zh-CN" altLang="en-US" sz="3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endParaRPr>
          </a:p>
        </p:txBody>
      </p:sp>
      <p:cxnSp>
        <p:nvCxnSpPr>
          <p:cNvPr id="14" name="直接连接符 13"/>
          <p:cNvCxnSpPr/>
          <p:nvPr/>
        </p:nvCxnSpPr>
        <p:spPr>
          <a:xfrm>
            <a:off x="6912320" y="2224062"/>
            <a:ext cx="458176" cy="0"/>
          </a:xfrm>
          <a:prstGeom prst="line">
            <a:avLst/>
          </a:prstGeom>
          <a:solidFill>
            <a:srgbClr val="192537"/>
          </a:solidFill>
          <a:ln w="76200">
            <a:gradFill flip="none" rotWithShape="1">
              <a:gsLst>
                <a:gs pos="0">
                  <a:srgbClr val="FFF9CD"/>
                </a:gs>
                <a:gs pos="97279">
                  <a:srgbClr val="FFF9CD"/>
                </a:gs>
                <a:gs pos="49000">
                  <a:srgbClr val="A57E30"/>
                </a:gs>
              </a:gsLst>
              <a:lin ang="10800000" scaled="1"/>
              <a:tileRect/>
            </a:gradFill>
            <a:miter lim="800000"/>
          </a:ln>
        </p:spPr>
        <p:style>
          <a:lnRef idx="1">
            <a:schemeClr val="accent1"/>
          </a:lnRef>
          <a:fillRef idx="0">
            <a:schemeClr val="accent1"/>
          </a:fillRef>
          <a:effectRef idx="0">
            <a:schemeClr val="accent1"/>
          </a:effectRef>
          <a:fontRef idx="minor">
            <a:schemeClr val="tx1"/>
          </a:fontRef>
        </p:style>
      </p:cxnSp>
      <p:sp>
        <p:nvSpPr>
          <p:cNvPr id="15" name="Synergistically utilize technically sound portals with frictionless chains. Dramatically customize…"/>
          <p:cNvSpPr txBox="1"/>
          <p:nvPr/>
        </p:nvSpPr>
        <p:spPr>
          <a:xfrm>
            <a:off x="5132578" y="3911432"/>
            <a:ext cx="5546308" cy="2215991"/>
          </a:xfrm>
          <a:prstGeom prst="rect">
            <a:avLst/>
          </a:prstGeom>
          <a:ln w="12700">
            <a:miter lim="400000"/>
          </a:ln>
        </p:spPr>
        <p:txBody>
          <a:bodyPr wrap="square" lIns="0" tIns="0" rIns="0" bIns="0">
            <a:spAutoFit/>
          </a:bodyPr>
          <a:lstStyle/>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Univariate Analysis: Analyzing individual stock trends, identifying patterns, and forecasting future movements.</a:t>
            </a:r>
          </a:p>
          <a:p>
            <a:pPr defTabSz="412750" hangingPunct="0">
              <a:defRPr sz="2000" b="0">
                <a:solidFill>
                  <a:srgbClr val="1C1F25"/>
                </a:solidFill>
                <a:latin typeface="Roboto Bold"/>
                <a:ea typeface="Roboto Bold"/>
                <a:cs typeface="Roboto Bold"/>
                <a:sym typeface="Roboto Bold"/>
              </a:defRPr>
            </a:pPr>
            <a:endPar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endParaRP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a:t>
            </a:r>
            <a:r>
              <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Multivariate Analysis: Incorporating macroeconomic and industry factors for enhanced predictions.</a:t>
            </a:r>
          </a:p>
          <a:p>
            <a:pPr defTabSz="412750" hangingPunct="0">
              <a:defRPr sz="2000" b="0">
                <a:solidFill>
                  <a:srgbClr val="1C1F25"/>
                </a:solidFill>
                <a:latin typeface="Roboto Bold"/>
                <a:ea typeface="Roboto Bold"/>
                <a:cs typeface="Roboto Bold"/>
                <a:sym typeface="Roboto Bold"/>
              </a:defRPr>
            </a:pPr>
            <a:endParaRPr lang="en-US"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endParaRPr>
          </a:p>
          <a:p>
            <a:pPr defTabSz="412750" hangingPunct="0">
              <a:defRPr sz="2000" b="0">
                <a:solidFill>
                  <a:srgbClr val="1C1F25"/>
                </a:solidFill>
                <a:latin typeface="Roboto Bold"/>
                <a:ea typeface="Roboto Bold"/>
                <a:cs typeface="Roboto Bold"/>
                <a:sym typeface="Roboto Bold"/>
              </a:defRPr>
            </a:pPr>
            <a:r>
              <a:rPr lang="en-US" altLang="zh-CN"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rPr>
              <a:t>·Model Evaluation: Assessing forecast accuracy and reliability using appropriate metrics.</a:t>
            </a:r>
            <a:endParaRPr sz="1600" b="1" dirty="0">
              <a:gradFill flip="none" rotWithShape="1">
                <a:gsLst>
                  <a:gs pos="0">
                    <a:schemeClr val="accent6">
                      <a:lumMod val="20000"/>
                      <a:lumOff val="80000"/>
                    </a:schemeClr>
                  </a:gs>
                  <a:gs pos="100000">
                    <a:srgbClr val="D1A667"/>
                  </a:gs>
                </a:gsLst>
                <a:lin ang="2700000" scaled="1"/>
                <a:tileRect/>
              </a:gra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Roboto Bold"/>
              <a:sym typeface="Roboto Light"/>
            </a:endParaRPr>
          </a:p>
        </p:txBody>
      </p:sp>
    </p:spTree>
    <p:extLst>
      <p:ext uri="{BB962C8B-B14F-4D97-AF65-F5344CB8AC3E}">
        <p14:creationId xmlns:p14="http://schemas.microsoft.com/office/powerpoint/2010/main" val="3184926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 calcmode="lin" valueType="num">
                                      <p:cBhvr>
                                        <p:cTn id="14" dur="1000" fill="hold"/>
                                        <p:tgtEl>
                                          <p:spTgt spid="10"/>
                                        </p:tgtEl>
                                        <p:attrNameLst>
                                          <p:attrName>style.rotation</p:attrName>
                                        </p:attrNameLst>
                                      </p:cBhvr>
                                      <p:tavLst>
                                        <p:tav tm="0">
                                          <p:val>
                                            <p:fltVal val="90"/>
                                          </p:val>
                                        </p:tav>
                                        <p:tav tm="100000">
                                          <p:val>
                                            <p:fltVal val="0"/>
                                          </p:val>
                                        </p:tav>
                                      </p:tavLst>
                                    </p:anim>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459945;"/>
</p:tagLst>
</file>

<file path=ppt/tags/tag11.xml><?xml version="1.0" encoding="utf-8"?>
<p:tagLst xmlns:a="http://schemas.openxmlformats.org/drawingml/2006/main" xmlns:r="http://schemas.openxmlformats.org/officeDocument/2006/relationships" xmlns:p="http://schemas.openxmlformats.org/presentationml/2006/main">
  <p:tag name="ISLIDE.DIAGRAM" val="#459945;"/>
</p:tagLst>
</file>

<file path=ppt/tags/tag12.xml><?xml version="1.0" encoding="utf-8"?>
<p:tagLst xmlns:a="http://schemas.openxmlformats.org/drawingml/2006/main" xmlns:r="http://schemas.openxmlformats.org/officeDocument/2006/relationships" xmlns:p="http://schemas.openxmlformats.org/presentationml/2006/main">
  <p:tag name="ISLIDE.DIAGRAM" val="#459945;"/>
</p:tagLst>
</file>

<file path=ppt/tags/tag13.xml><?xml version="1.0" encoding="utf-8"?>
<p:tagLst xmlns:a="http://schemas.openxmlformats.org/drawingml/2006/main" xmlns:r="http://schemas.openxmlformats.org/officeDocument/2006/relationships" xmlns:p="http://schemas.openxmlformats.org/presentationml/2006/main">
  <p:tag name="ISLIDE.DIAGRAM" val="#459945;"/>
</p:tagLst>
</file>

<file path=ppt/tags/tag14.xml><?xml version="1.0" encoding="utf-8"?>
<p:tagLst xmlns:a="http://schemas.openxmlformats.org/drawingml/2006/main" xmlns:r="http://schemas.openxmlformats.org/officeDocument/2006/relationships" xmlns:p="http://schemas.openxmlformats.org/presentationml/2006/main">
  <p:tag name="ISLIDE.DIAGRAM" val="#459945;"/>
</p:tagLst>
</file>

<file path=ppt/tags/tag15.xml><?xml version="1.0" encoding="utf-8"?>
<p:tagLst xmlns:a="http://schemas.openxmlformats.org/drawingml/2006/main" xmlns:r="http://schemas.openxmlformats.org/officeDocument/2006/relationships" xmlns:p="http://schemas.openxmlformats.org/presentationml/2006/main">
  <p:tag name="ISLIDE.DIAGRAM" val="#451142;"/>
</p:tagLst>
</file>

<file path=ppt/tags/tag16.xml><?xml version="1.0" encoding="utf-8"?>
<p:tagLst xmlns:a="http://schemas.openxmlformats.org/drawingml/2006/main" xmlns:r="http://schemas.openxmlformats.org/officeDocument/2006/relationships" xmlns:p="http://schemas.openxmlformats.org/presentationml/2006/main">
  <p:tag name="ISLIDE.DIAGRAM" val="#451142;"/>
</p:tagLst>
</file>

<file path=ppt/tags/tag17.xml><?xml version="1.0" encoding="utf-8"?>
<p:tagLst xmlns:a="http://schemas.openxmlformats.org/drawingml/2006/main" xmlns:r="http://schemas.openxmlformats.org/officeDocument/2006/relationships" xmlns:p="http://schemas.openxmlformats.org/presentationml/2006/main">
  <p:tag name="ISLIDE.DIAGRAM" val="#451142;"/>
</p:tagLst>
</file>

<file path=ppt/tags/tag18.xml><?xml version="1.0" encoding="utf-8"?>
<p:tagLst xmlns:a="http://schemas.openxmlformats.org/drawingml/2006/main" xmlns:r="http://schemas.openxmlformats.org/officeDocument/2006/relationships" xmlns:p="http://schemas.openxmlformats.org/presentationml/2006/main">
  <p:tag name="ISLIDE.DIAGRAM" val="#451144;"/>
</p:tagLst>
</file>

<file path=ppt/tags/tag19.xml><?xml version="1.0" encoding="utf-8"?>
<p:tagLst xmlns:a="http://schemas.openxmlformats.org/drawingml/2006/main" xmlns:r="http://schemas.openxmlformats.org/officeDocument/2006/relationships" xmlns:p="http://schemas.openxmlformats.org/presentationml/2006/main">
  <p:tag name="ISLIDE.DIAGRAM" val="#459948;"/>
</p:tagLst>
</file>

<file path=ppt/tags/tag2.xml><?xml version="1.0" encoding="utf-8"?>
<p:tagLst xmlns:a="http://schemas.openxmlformats.org/drawingml/2006/main" xmlns:r="http://schemas.openxmlformats.org/officeDocument/2006/relationships" xmlns:p="http://schemas.openxmlformats.org/presentationml/2006/main">
  <p:tag name="ISLIDE.DIAGRAM" val="#459942;"/>
</p:tagLst>
</file>

<file path=ppt/tags/tag20.xml><?xml version="1.0" encoding="utf-8"?>
<p:tagLst xmlns:a="http://schemas.openxmlformats.org/drawingml/2006/main" xmlns:r="http://schemas.openxmlformats.org/officeDocument/2006/relationships" xmlns:p="http://schemas.openxmlformats.org/presentationml/2006/main">
  <p:tag name="ISLIDE.DIAGRAM" val="#451143;"/>
</p:tagLst>
</file>

<file path=ppt/tags/tag21.xml><?xml version="1.0" encoding="utf-8"?>
<p:tagLst xmlns:a="http://schemas.openxmlformats.org/drawingml/2006/main" xmlns:r="http://schemas.openxmlformats.org/officeDocument/2006/relationships" xmlns:p="http://schemas.openxmlformats.org/presentationml/2006/main">
  <p:tag name="ISLIDE.DIAGRAM" val="#451144;"/>
</p:tagLst>
</file>

<file path=ppt/tags/tag22.xml><?xml version="1.0" encoding="utf-8"?>
<p:tagLst xmlns:a="http://schemas.openxmlformats.org/drawingml/2006/main" xmlns:r="http://schemas.openxmlformats.org/officeDocument/2006/relationships" xmlns:p="http://schemas.openxmlformats.org/presentationml/2006/main">
  <p:tag name="ISLIDE.DIAGRAM" val="#451142;"/>
</p:tagLst>
</file>

<file path=ppt/tags/tag23.xml><?xml version="1.0" encoding="utf-8"?>
<p:tagLst xmlns:a="http://schemas.openxmlformats.org/drawingml/2006/main" xmlns:r="http://schemas.openxmlformats.org/officeDocument/2006/relationships" xmlns:p="http://schemas.openxmlformats.org/presentationml/2006/main">
  <p:tag name="ISLIDE.DIAGRAM" val="#461593;"/>
</p:tagLst>
</file>

<file path=ppt/tags/tag24.xml><?xml version="1.0" encoding="utf-8"?>
<p:tagLst xmlns:a="http://schemas.openxmlformats.org/drawingml/2006/main" xmlns:r="http://schemas.openxmlformats.org/officeDocument/2006/relationships" xmlns:p="http://schemas.openxmlformats.org/presentationml/2006/main">
  <p:tag name="ISLIDE.DIAGRAM" val="#459945;"/>
</p:tagLst>
</file>

<file path=ppt/tags/tag25.xml><?xml version="1.0" encoding="utf-8"?>
<p:tagLst xmlns:a="http://schemas.openxmlformats.org/drawingml/2006/main" xmlns:r="http://schemas.openxmlformats.org/officeDocument/2006/relationships" xmlns:p="http://schemas.openxmlformats.org/presentationml/2006/main">
  <p:tag name="ISLIDE.DIAGRAM" val="#459942;"/>
</p:tagLst>
</file>

<file path=ppt/tags/tag3.xml><?xml version="1.0" encoding="utf-8"?>
<p:tagLst xmlns:a="http://schemas.openxmlformats.org/drawingml/2006/main" xmlns:r="http://schemas.openxmlformats.org/officeDocument/2006/relationships" xmlns:p="http://schemas.openxmlformats.org/presentationml/2006/main">
  <p:tag name="ISLIDE.DIAGRAM" val="#461593;"/>
</p:tagLst>
</file>

<file path=ppt/tags/tag4.xml><?xml version="1.0" encoding="utf-8"?>
<p:tagLst xmlns:a="http://schemas.openxmlformats.org/drawingml/2006/main" xmlns:r="http://schemas.openxmlformats.org/officeDocument/2006/relationships" xmlns:p="http://schemas.openxmlformats.org/presentationml/2006/main">
  <p:tag name="ISLIDE.DIAGRAM" val="#451144;"/>
</p:tagLst>
</file>

<file path=ppt/tags/tag5.xml><?xml version="1.0" encoding="utf-8"?>
<p:tagLst xmlns:a="http://schemas.openxmlformats.org/drawingml/2006/main" xmlns:r="http://schemas.openxmlformats.org/officeDocument/2006/relationships" xmlns:p="http://schemas.openxmlformats.org/presentationml/2006/main">
  <p:tag name="ISLIDE.DIAGRAM" val="#451144;"/>
</p:tagLst>
</file>

<file path=ppt/tags/tag6.xml><?xml version="1.0" encoding="utf-8"?>
<p:tagLst xmlns:a="http://schemas.openxmlformats.org/drawingml/2006/main" xmlns:r="http://schemas.openxmlformats.org/officeDocument/2006/relationships" xmlns:p="http://schemas.openxmlformats.org/presentationml/2006/main">
  <p:tag name="ISLIDE.DIAGRAM" val="#461593;"/>
</p:tagLst>
</file>

<file path=ppt/tags/tag7.xml><?xml version="1.0" encoding="utf-8"?>
<p:tagLst xmlns:a="http://schemas.openxmlformats.org/drawingml/2006/main" xmlns:r="http://schemas.openxmlformats.org/officeDocument/2006/relationships" xmlns:p="http://schemas.openxmlformats.org/presentationml/2006/main">
  <p:tag name="ISLIDE.DIAGRAM" val="#461587;"/>
</p:tagLst>
</file>

<file path=ppt/tags/tag8.xml><?xml version="1.0" encoding="utf-8"?>
<p:tagLst xmlns:a="http://schemas.openxmlformats.org/drawingml/2006/main" xmlns:r="http://schemas.openxmlformats.org/officeDocument/2006/relationships" xmlns:p="http://schemas.openxmlformats.org/presentationml/2006/main">
  <p:tag name="ISLIDE.DIAGRAM" val="#451144;"/>
</p:tagLst>
</file>

<file path=ppt/tags/tag9.xml><?xml version="1.0" encoding="utf-8"?>
<p:tagLst xmlns:a="http://schemas.openxmlformats.org/drawingml/2006/main" xmlns:r="http://schemas.openxmlformats.org/officeDocument/2006/relationships" xmlns:p="http://schemas.openxmlformats.org/presentationml/2006/main">
  <p:tag name="ISLIDE.DIAGRAM" val="#459945;"/>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1489</Words>
  <Application>Microsoft Office PowerPoint</Application>
  <PresentationFormat>宽屏</PresentationFormat>
  <Paragraphs>136</Paragraphs>
  <Slides>33</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思源黑体 CN Medium</vt:lpstr>
      <vt:lpstr>思源黑体 CN Heavy</vt:lpstr>
      <vt:lpstr>Arial</vt:lpstr>
      <vt:lpstr>仓耳青禾体-谷力 W04</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夜 鸟</cp:lastModifiedBy>
  <cp:revision>435</cp:revision>
  <dcterms:created xsi:type="dcterms:W3CDTF">2019-03-29T12:25:00Z</dcterms:created>
  <dcterms:modified xsi:type="dcterms:W3CDTF">2024-05-04T18:14:51Z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